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85" r:id="rId6"/>
    <p:sldId id="259" r:id="rId7"/>
    <p:sldId id="260" r:id="rId8"/>
    <p:sldId id="257" r:id="rId9"/>
    <p:sldId id="262" r:id="rId10"/>
    <p:sldId id="263" r:id="rId11"/>
    <p:sldId id="265" r:id="rId12"/>
    <p:sldId id="266" r:id="rId13"/>
    <p:sldId id="261" r:id="rId14"/>
    <p:sldId id="267" r:id="rId15"/>
    <p:sldId id="268" r:id="rId16"/>
    <p:sldId id="270" r:id="rId17"/>
    <p:sldId id="271" r:id="rId18"/>
    <p:sldId id="272" r:id="rId19"/>
    <p:sldId id="273" r:id="rId20"/>
    <p:sldId id="274" r:id="rId21"/>
    <p:sldId id="276" r:id="rId22"/>
    <p:sldId id="277" r:id="rId23"/>
    <p:sldId id="278" r:id="rId24"/>
    <p:sldId id="279" r:id="rId25"/>
    <p:sldId id="281" r:id="rId26"/>
    <p:sldId id="282" r:id="rId27"/>
    <p:sldId id="283" r:id="rId28"/>
    <p:sldId id="284" r:id="rId29"/>
    <p:sldId id="286" r:id="rId30"/>
    <p:sldId id="287" r:id="rId31"/>
    <p:sldId id="288"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9" autoAdjust="0"/>
    <p:restoredTop sz="94660"/>
  </p:normalViewPr>
  <p:slideViewPr>
    <p:cSldViewPr snapToGrid="0">
      <p:cViewPr varScale="1">
        <p:scale>
          <a:sx n="109" d="100"/>
          <a:sy n="109" d="100"/>
        </p:scale>
        <p:origin x="5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CDD6B-EC2F-4242-BB01-3ADB2EA056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06E81A-1139-4F60-ADAD-CDBFA2DA7B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71CA7DA-A3ED-424E-96DB-EAC43B3A9C8C}"/>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5" name="Footer Placeholder 4">
            <a:extLst>
              <a:ext uri="{FF2B5EF4-FFF2-40B4-BE49-F238E27FC236}">
                <a16:creationId xmlns:a16="http://schemas.microsoft.com/office/drawing/2014/main" id="{A5620E7B-DE6B-4599-AB9A-D6E6D1C52A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98F17-D1A4-4B40-8467-04543C7AB05F}"/>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1740511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54F3F-7F8C-4B62-83A5-552DFB1903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BBB7699-2B3A-4817-9AC3-43FD9282F9F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93F1A9-6856-45E2-8C6C-5C78A873D91A}"/>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5" name="Footer Placeholder 4">
            <a:extLst>
              <a:ext uri="{FF2B5EF4-FFF2-40B4-BE49-F238E27FC236}">
                <a16:creationId xmlns:a16="http://schemas.microsoft.com/office/drawing/2014/main" id="{7E6807F9-D2C6-4EE6-AE90-327FC32534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6B0549-8F58-4348-9920-652E9FEDC9A9}"/>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2637748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41ECD2-AC72-4B39-B658-44039FF9BCD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FCE250-D2E2-4148-B0C4-5EEC101D4BA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CE6582-DD76-46CC-A4B7-7889DF306095}"/>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5" name="Footer Placeholder 4">
            <a:extLst>
              <a:ext uri="{FF2B5EF4-FFF2-40B4-BE49-F238E27FC236}">
                <a16:creationId xmlns:a16="http://schemas.microsoft.com/office/drawing/2014/main" id="{E0469BB8-5380-45F6-85BD-37209F96D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11002E-17D0-4016-AA60-4DBD5B8BF72F}"/>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1822105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35B90-86EC-492C-8440-5BE029FCA3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E4B971-FFBC-444C-9574-9D3B54B7248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E66CA0-A872-4564-80CA-5FEC4ECF6193}"/>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5" name="Footer Placeholder 4">
            <a:extLst>
              <a:ext uri="{FF2B5EF4-FFF2-40B4-BE49-F238E27FC236}">
                <a16:creationId xmlns:a16="http://schemas.microsoft.com/office/drawing/2014/main" id="{F64A1036-6CDC-445C-A420-C8F19AA31D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85A98F-1722-408F-9EAF-DD105A6786D4}"/>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3391061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9E4D1-759E-4B80-9D6F-7700A8CDDC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8BD5114-CD19-406E-8705-96803BC300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5A8F7AF-E616-4F57-A855-C02E4119B051}"/>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5" name="Footer Placeholder 4">
            <a:extLst>
              <a:ext uri="{FF2B5EF4-FFF2-40B4-BE49-F238E27FC236}">
                <a16:creationId xmlns:a16="http://schemas.microsoft.com/office/drawing/2014/main" id="{687F85F8-5B2C-49AB-ACE3-206BEDDEC4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69AD0B-2401-4303-B6E3-E10A44089B1F}"/>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5893874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44CDF-BB67-47FC-BF1B-DB02A6749C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9A57AE-432B-4C7F-AFD5-02DA1AB1AC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59AFA-4DCC-4AAB-A636-A768FCC636C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972A2CC-F2EE-4979-8BBC-A34D0009144A}"/>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6" name="Footer Placeholder 5">
            <a:extLst>
              <a:ext uri="{FF2B5EF4-FFF2-40B4-BE49-F238E27FC236}">
                <a16:creationId xmlns:a16="http://schemas.microsoft.com/office/drawing/2014/main" id="{B714CF7A-3807-4981-82FE-9DFBEED4C1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3DDECA-5A1A-4973-9442-C48285448131}"/>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3618319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0A80D-F0D5-4D0E-A595-37B132CF96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2C3DE0-C588-424F-99AD-81C63CBF6A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A99559-C376-4106-B5B8-DE2548E8B77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EC5DA3-BFFC-4144-9DE2-F9BD5D5548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5B6C142-9FBA-441E-A2EE-8A26CD28D1E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13BFF5-7AB9-4517-84AF-11B4195E5D87}"/>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8" name="Footer Placeholder 7">
            <a:extLst>
              <a:ext uri="{FF2B5EF4-FFF2-40B4-BE49-F238E27FC236}">
                <a16:creationId xmlns:a16="http://schemas.microsoft.com/office/drawing/2014/main" id="{64D63660-8C4C-44F0-BB2E-A2E06C0208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1585D26-D27D-4780-B4D8-652336F541D3}"/>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657969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7FB5D-6D01-46C3-90E2-6EF7C7DD98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7ABEC61-F94D-46EA-93C3-3D29473CCA2D}"/>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4" name="Footer Placeholder 3">
            <a:extLst>
              <a:ext uri="{FF2B5EF4-FFF2-40B4-BE49-F238E27FC236}">
                <a16:creationId xmlns:a16="http://schemas.microsoft.com/office/drawing/2014/main" id="{4538D31F-B3A3-44A7-BE2E-54CED001630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7FC639-D8CC-4126-AE01-D7ECE4FE3A56}"/>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2436103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D11337-DCED-48AE-9781-145604B22134}"/>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3" name="Footer Placeholder 2">
            <a:extLst>
              <a:ext uri="{FF2B5EF4-FFF2-40B4-BE49-F238E27FC236}">
                <a16:creationId xmlns:a16="http://schemas.microsoft.com/office/drawing/2014/main" id="{B890E84E-2E44-4497-B8AA-769AD7E936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A3588F-8746-4FE0-AB58-50B514C86D3E}"/>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4046530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7E9AD-7C5B-43BF-BC81-663C3B7F41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CB248D-04F1-4ACE-8F99-0844D0618C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A034B85-1772-4F38-A7E7-EB8B511E60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A84CC1-4267-4CC4-88D6-3A28AFF5E728}"/>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6" name="Footer Placeholder 5">
            <a:extLst>
              <a:ext uri="{FF2B5EF4-FFF2-40B4-BE49-F238E27FC236}">
                <a16:creationId xmlns:a16="http://schemas.microsoft.com/office/drawing/2014/main" id="{9E7253FA-41D5-46A5-8FA6-3BB510DA9C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5524AA-7B5D-4D45-A1D6-B2C17247F472}"/>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1618697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91104-3193-4DE3-9579-D9AA8F0EF9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F3E60D-5591-47FB-8383-3CF2A6D2F8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693396-1B46-429A-A1C7-6319CC46E7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13BB73A-2A95-4544-9F11-6D8DF3A138CD}"/>
              </a:ext>
            </a:extLst>
          </p:cNvPr>
          <p:cNvSpPr>
            <a:spLocks noGrp="1"/>
          </p:cNvSpPr>
          <p:nvPr>
            <p:ph type="dt" sz="half" idx="10"/>
          </p:nvPr>
        </p:nvSpPr>
        <p:spPr/>
        <p:txBody>
          <a:bodyPr/>
          <a:lstStyle/>
          <a:p>
            <a:fld id="{E574BDDD-E77C-4F65-80AE-A2B49D0566BE}" type="datetimeFigureOut">
              <a:rPr lang="en-US" smtClean="0"/>
              <a:t>6/17/24</a:t>
            </a:fld>
            <a:endParaRPr lang="en-US"/>
          </a:p>
        </p:txBody>
      </p:sp>
      <p:sp>
        <p:nvSpPr>
          <p:cNvPr id="6" name="Footer Placeholder 5">
            <a:extLst>
              <a:ext uri="{FF2B5EF4-FFF2-40B4-BE49-F238E27FC236}">
                <a16:creationId xmlns:a16="http://schemas.microsoft.com/office/drawing/2014/main" id="{44582299-81B8-4894-B8B7-C1A0EF0D8F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50117A-21AA-4F59-A2B7-7BC19EB7D364}"/>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1826859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317E4F-9347-44CD-9477-1AF2334B84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BCF40D-687B-4129-846D-C33C3CF7D4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95B308-7023-40D0-A9D7-0A50FDE281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74BDDD-E77C-4F65-80AE-A2B49D0566BE}" type="datetimeFigureOut">
              <a:rPr lang="en-US" smtClean="0"/>
              <a:t>6/17/24</a:t>
            </a:fld>
            <a:endParaRPr lang="en-US"/>
          </a:p>
        </p:txBody>
      </p:sp>
      <p:sp>
        <p:nvSpPr>
          <p:cNvPr id="5" name="Footer Placeholder 4">
            <a:extLst>
              <a:ext uri="{FF2B5EF4-FFF2-40B4-BE49-F238E27FC236}">
                <a16:creationId xmlns:a16="http://schemas.microsoft.com/office/drawing/2014/main" id="{C5B94102-7A5A-4E11-ABC2-D0BBAAF8E0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30775C-EC89-455E-B408-FFCE8D86FA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689097-B4E2-4F9F-9CBE-5C04691F4EBF}" type="slidenum">
              <a:rPr lang="en-US" smtClean="0"/>
              <a:t>‹#›</a:t>
            </a:fld>
            <a:endParaRPr lang="en-US"/>
          </a:p>
        </p:txBody>
      </p:sp>
    </p:spTree>
    <p:extLst>
      <p:ext uri="{BB962C8B-B14F-4D97-AF65-F5344CB8AC3E}">
        <p14:creationId xmlns:p14="http://schemas.microsoft.com/office/powerpoint/2010/main" val="25933871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21FDCCC3-920F-43F6-DD97-D9B9945202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7622"/>
            <a:ext cx="12192000" cy="6894986"/>
            <a:chOff x="0" y="-7622"/>
            <a:chExt cx="12192000" cy="6894986"/>
          </a:xfrm>
        </p:grpSpPr>
        <p:sp>
          <p:nvSpPr>
            <p:cNvPr id="29" name="Rectangle 28">
              <a:extLst>
                <a:ext uri="{FF2B5EF4-FFF2-40B4-BE49-F238E27FC236}">
                  <a16:creationId xmlns:a16="http://schemas.microsoft.com/office/drawing/2014/main" id="{59990802-8CAD-3410-772E-766C38FBF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7621"/>
              <a:ext cx="12192000" cy="6887364"/>
            </a:xfrm>
            <a:prstGeom prst="rect">
              <a:avLst/>
            </a:prstGeom>
            <a:gradFill>
              <a:gsLst>
                <a:gs pos="8000">
                  <a:schemeClr val="accent5"/>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09CF0F51-7220-9933-BAEE-8EDE4FE1F4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9" y="0"/>
              <a:ext cx="8216919" cy="6887364"/>
            </a:xfrm>
            <a:prstGeom prst="rect">
              <a:avLst/>
            </a:prstGeom>
            <a:gradFill flip="none" rotWithShape="1">
              <a:gsLst>
                <a:gs pos="0">
                  <a:schemeClr val="accent5">
                    <a:lumMod val="75000"/>
                    <a:alpha val="79000"/>
                  </a:schemeClr>
                </a:gs>
                <a:gs pos="40000">
                  <a:schemeClr val="accent5">
                    <a:lumMod val="60000"/>
                    <a:lumOff val="40000"/>
                    <a:alpha val="0"/>
                  </a:schemeClr>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21669C9-C34A-0613-D0DF-E0B0A749F8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39978" y="-7622"/>
              <a:ext cx="8451623" cy="6887367"/>
            </a:xfrm>
            <a:prstGeom prst="rect">
              <a:avLst/>
            </a:prstGeom>
            <a:gradFill>
              <a:gsLst>
                <a:gs pos="0">
                  <a:schemeClr val="accent5">
                    <a:lumMod val="75000"/>
                    <a:alpha val="67000"/>
                  </a:schemeClr>
                </a:gs>
                <a:gs pos="60000">
                  <a:schemeClr val="accent5">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1055A15-F7E5-A04E-DAAA-5E9830907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9127281" y="7060"/>
              <a:ext cx="3064320" cy="6872683"/>
            </a:xfrm>
            <a:prstGeom prst="rect">
              <a:avLst/>
            </a:prstGeom>
            <a:gradFill flip="none" rotWithShape="1">
              <a:gsLst>
                <a:gs pos="0">
                  <a:schemeClr val="accent2">
                    <a:alpha val="58000"/>
                  </a:schemeClr>
                </a:gs>
                <a:gs pos="41000">
                  <a:schemeClr val="accent2">
                    <a:alpha val="0"/>
                  </a:schemeClr>
                </a:gs>
              </a:gsLst>
              <a:lin ang="1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2940140" y="1536180"/>
            <a:ext cx="6351568" cy="2085740"/>
          </a:xfrm>
        </p:spPr>
        <p:txBody>
          <a:bodyPr vert="horz" lIns="91440" tIns="45720" rIns="91440" bIns="45720" rtlCol="0">
            <a:normAutofit/>
          </a:bodyPr>
          <a:lstStyle/>
          <a:p>
            <a:r>
              <a:rPr lang="en-US" sz="5400" kern="1200" dirty="0">
                <a:solidFill>
                  <a:srgbClr val="FFFFFF"/>
                </a:solidFill>
                <a:latin typeface="+mj-lt"/>
                <a:ea typeface="+mj-ea"/>
                <a:cs typeface="+mj-cs"/>
              </a:rPr>
              <a:t>Course Project</a:t>
            </a:r>
          </a:p>
        </p:txBody>
      </p:sp>
      <p:sp>
        <p:nvSpPr>
          <p:cNvPr id="3" name="Subtitle 2">
            <a:extLst>
              <a:ext uri="{FF2B5EF4-FFF2-40B4-BE49-F238E27FC236}">
                <a16:creationId xmlns:a16="http://schemas.microsoft.com/office/drawing/2014/main" id="{96B87C98-6E1F-4B38-91BE-8941A7E9C93B}"/>
              </a:ext>
            </a:extLst>
          </p:cNvPr>
          <p:cNvSpPr>
            <a:spLocks noGrp="1"/>
          </p:cNvSpPr>
          <p:nvPr>
            <p:ph type="subTitle" idx="1"/>
          </p:nvPr>
        </p:nvSpPr>
        <p:spPr>
          <a:xfrm>
            <a:off x="2940140" y="4134927"/>
            <a:ext cx="6438322" cy="1562488"/>
          </a:xfrm>
        </p:spPr>
        <p:txBody>
          <a:bodyPr vert="horz" lIns="91440" tIns="45720" rIns="91440" bIns="45720" rtlCol="0">
            <a:noAutofit/>
          </a:bodyPr>
          <a:lstStyle/>
          <a:p>
            <a:r>
              <a:rPr lang="en-US" sz="2000" dirty="0">
                <a:solidFill>
                  <a:srgbClr val="FFFFFF"/>
                </a:solidFill>
              </a:rPr>
              <a:t>Operating Systems</a:t>
            </a:r>
          </a:p>
          <a:p>
            <a:r>
              <a:rPr lang="en-US" sz="2000" dirty="0">
                <a:solidFill>
                  <a:srgbClr val="FFFFFF"/>
                </a:solidFill>
              </a:rPr>
              <a:t>Intro to Linux</a:t>
            </a:r>
          </a:p>
          <a:p>
            <a:r>
              <a:rPr lang="en-US" sz="2000" dirty="0">
                <a:solidFill>
                  <a:srgbClr val="FFFFFF"/>
                </a:solidFill>
              </a:rPr>
              <a:t>May24</a:t>
            </a:r>
          </a:p>
          <a:p>
            <a:r>
              <a:rPr lang="en-US" sz="2000" dirty="0">
                <a:solidFill>
                  <a:srgbClr val="FFFFFF"/>
                </a:solidFill>
              </a:rPr>
              <a:t>By: Jonathen Weidman</a:t>
            </a:r>
          </a:p>
        </p:txBody>
      </p:sp>
    </p:spTree>
    <p:extLst>
      <p:ext uri="{BB962C8B-B14F-4D97-AF65-F5344CB8AC3E}">
        <p14:creationId xmlns:p14="http://schemas.microsoft.com/office/powerpoint/2010/main" val="737525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13" name="Rectangle 12">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28214" y="1489363"/>
            <a:ext cx="3310215" cy="2987269"/>
          </a:xfrm>
        </p:spPr>
        <p:txBody>
          <a:bodyPr vert="horz" lIns="91440" tIns="45720" rIns="91440" bIns="45720" rtlCol="0" anchor="t">
            <a:normAutofit/>
          </a:bodyPr>
          <a:lstStyle/>
          <a:p>
            <a:r>
              <a:rPr lang="en-US" kern="1200">
                <a:solidFill>
                  <a:srgbClr val="FFFFFF"/>
                </a:solidFill>
                <a:latin typeface="+mj-lt"/>
                <a:ea typeface="+mj-ea"/>
                <a:cs typeface="+mj-cs"/>
              </a:rPr>
              <a:t>Change script file permissions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8328214" y="3235569"/>
            <a:ext cx="3310215" cy="2736708"/>
          </a:xfrm>
        </p:spPr>
        <p:txBody>
          <a:bodyPr vert="horz" lIns="91440" tIns="45720" rIns="91440" bIns="45720" rtlCol="0" anchor="ctr">
            <a:normAutofit fontScale="92500" lnSpcReduction="20000"/>
          </a:bodyPr>
          <a:lstStyle/>
          <a:p>
            <a:r>
              <a:rPr lang="en-US" sz="2000" kern="1200" dirty="0">
                <a:solidFill>
                  <a:srgbClr val="FFFFFF"/>
                </a:solidFill>
                <a:latin typeface="+mn-lt"/>
                <a:ea typeface="+mn-ea"/>
                <a:cs typeface="+mn-cs"/>
              </a:rPr>
              <a:t>Here, I am changing the permissions for user, group, and other using the ”</a:t>
            </a:r>
            <a:r>
              <a:rPr lang="en-US" sz="2000" kern="1200" dirty="0" err="1">
                <a:solidFill>
                  <a:srgbClr val="FFFFFF"/>
                </a:solidFill>
                <a:latin typeface="+mn-lt"/>
                <a:ea typeface="+mn-ea"/>
                <a:cs typeface="+mn-cs"/>
              </a:rPr>
              <a:t>chmod</a:t>
            </a:r>
            <a:r>
              <a:rPr lang="en-US" sz="2000" kern="1200" dirty="0">
                <a:solidFill>
                  <a:srgbClr val="FFFFFF"/>
                </a:solidFill>
                <a:latin typeface="+mn-lt"/>
                <a:ea typeface="+mn-ea"/>
                <a:cs typeface="+mn-cs"/>
              </a:rPr>
              <a:t>” command with the 777 format. As you see, I was able to change the permissions on the “</a:t>
            </a:r>
            <a:r>
              <a:rPr lang="en-US" sz="2000" kern="1200" dirty="0" err="1">
                <a:solidFill>
                  <a:srgbClr val="FFFFFF"/>
                </a:solidFill>
                <a:latin typeface="+mn-lt"/>
                <a:ea typeface="+mn-ea"/>
                <a:cs typeface="+mn-cs"/>
              </a:rPr>
              <a:t>todolist</a:t>
            </a:r>
            <a:r>
              <a:rPr lang="en-US" sz="2000" kern="1200" dirty="0">
                <a:solidFill>
                  <a:srgbClr val="FFFFFF"/>
                </a:solidFill>
                <a:latin typeface="+mn-lt"/>
                <a:ea typeface="+mn-ea"/>
                <a:cs typeface="+mn-cs"/>
              </a:rPr>
              <a:t>” to allow the user to read, write, and execute (</a:t>
            </a:r>
            <a:r>
              <a:rPr lang="en-US" sz="2000" kern="1200" dirty="0" err="1">
                <a:solidFill>
                  <a:srgbClr val="FFFFFF"/>
                </a:solidFill>
                <a:latin typeface="+mn-lt"/>
                <a:ea typeface="+mn-ea"/>
                <a:cs typeface="+mn-cs"/>
              </a:rPr>
              <a:t>rwx</a:t>
            </a:r>
            <a:r>
              <a:rPr lang="en-US" sz="2000" kern="1200" dirty="0">
                <a:solidFill>
                  <a:srgbClr val="FFFFFF"/>
                </a:solidFill>
                <a:latin typeface="+mn-lt"/>
                <a:ea typeface="+mn-ea"/>
                <a:cs typeface="+mn-cs"/>
              </a:rPr>
              <a:t>), the group to read, and execute (r-x), and others to read, and execute (r-x). All together it came out as “</a:t>
            </a:r>
            <a:r>
              <a:rPr lang="en-US" sz="2000" kern="1200" dirty="0" err="1">
                <a:solidFill>
                  <a:srgbClr val="FFFFFF"/>
                </a:solidFill>
                <a:latin typeface="+mn-lt"/>
                <a:ea typeface="+mn-ea"/>
                <a:cs typeface="+mn-cs"/>
              </a:rPr>
              <a:t>rwxr</a:t>
            </a:r>
            <a:r>
              <a:rPr lang="en-US" sz="2000" kern="1200" dirty="0">
                <a:solidFill>
                  <a:srgbClr val="FFFFFF"/>
                </a:solidFill>
                <a:latin typeface="+mn-lt"/>
                <a:ea typeface="+mn-ea"/>
                <a:cs typeface="+mn-cs"/>
              </a:rPr>
              <a:t>-</a:t>
            </a:r>
            <a:r>
              <a:rPr lang="en-US" sz="2000" kern="1200" dirty="0" err="1">
                <a:solidFill>
                  <a:srgbClr val="FFFFFF"/>
                </a:solidFill>
                <a:latin typeface="+mn-lt"/>
                <a:ea typeface="+mn-ea"/>
                <a:cs typeface="+mn-cs"/>
              </a:rPr>
              <a:t>xr</a:t>
            </a:r>
            <a:r>
              <a:rPr lang="en-US" sz="2000" kern="1200" dirty="0">
                <a:solidFill>
                  <a:srgbClr val="FFFFFF"/>
                </a:solidFill>
                <a:latin typeface="+mn-lt"/>
                <a:ea typeface="+mn-ea"/>
                <a:cs typeface="+mn-cs"/>
              </a:rPr>
              <a:t>-x”.</a:t>
            </a:r>
          </a:p>
        </p:txBody>
      </p:sp>
      <p:pic>
        <p:nvPicPr>
          <p:cNvPr id="4" name="Picture Placeholder 3">
            <a:extLst>
              <a:ext uri="{FF2B5EF4-FFF2-40B4-BE49-F238E27FC236}">
                <a16:creationId xmlns:a16="http://schemas.microsoft.com/office/drawing/2014/main" id="{9D3FAF26-6A6D-B8A1-AA11-174F29EB9BBD}"/>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6688" b="6688"/>
          <a:stretch>
            <a:fillRect/>
          </a:stretch>
        </p:blipFill>
        <p:spPr>
          <a:xfrm>
            <a:off x="729276" y="1308136"/>
            <a:ext cx="6274979" cy="4266975"/>
          </a:xfrm>
          <a:prstGeom prst="rect">
            <a:avLst/>
          </a:prstGeom>
        </p:spPr>
      </p:pic>
    </p:spTree>
    <p:extLst>
      <p:ext uri="{BB962C8B-B14F-4D97-AF65-F5344CB8AC3E}">
        <p14:creationId xmlns:p14="http://schemas.microsoft.com/office/powerpoint/2010/main" val="1407423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13" name="Rectangle 12">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28214" y="1489363"/>
            <a:ext cx="3310215" cy="2987269"/>
          </a:xfrm>
        </p:spPr>
        <p:txBody>
          <a:bodyPr vert="horz" lIns="91440" tIns="45720" rIns="91440" bIns="45720" rtlCol="0" anchor="t">
            <a:normAutofit/>
          </a:bodyPr>
          <a:lstStyle/>
          <a:p>
            <a:r>
              <a:rPr lang="en-US" kern="1200">
                <a:solidFill>
                  <a:srgbClr val="FFFFFF"/>
                </a:solidFill>
                <a:latin typeface="+mj-lt"/>
                <a:ea typeface="+mj-ea"/>
                <a:cs typeface="+mj-cs"/>
              </a:rPr>
              <a:t>Set the PATH variable</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8328214" y="3552092"/>
            <a:ext cx="3310215" cy="2420185"/>
          </a:xfrm>
        </p:spPr>
        <p:txBody>
          <a:bodyPr vert="horz" lIns="91440" tIns="45720" rIns="91440" bIns="45720" rtlCol="0" anchor="ctr">
            <a:normAutofit/>
          </a:bodyPr>
          <a:lstStyle/>
          <a:p>
            <a:r>
              <a:rPr lang="en-US" sz="2000" kern="1200" dirty="0">
                <a:solidFill>
                  <a:srgbClr val="FFFFFF"/>
                </a:solidFill>
                <a:latin typeface="+mn-lt"/>
                <a:ea typeface="+mn-ea"/>
                <a:cs typeface="+mn-cs"/>
              </a:rPr>
              <a:t>This screenshot shows me setting the PATH variable for /home/student allowing me to use the “</a:t>
            </a:r>
            <a:r>
              <a:rPr lang="en-US" sz="2000" kern="1200" dirty="0" err="1">
                <a:solidFill>
                  <a:srgbClr val="FFFFFF"/>
                </a:solidFill>
                <a:latin typeface="+mn-lt"/>
                <a:ea typeface="+mn-ea"/>
                <a:cs typeface="+mn-cs"/>
              </a:rPr>
              <a:t>todolist</a:t>
            </a:r>
            <a:r>
              <a:rPr lang="en-US" sz="2000" dirty="0">
                <a:solidFill>
                  <a:srgbClr val="FFFFFF"/>
                </a:solidFill>
              </a:rPr>
              <a:t>” command and enter the input.</a:t>
            </a:r>
            <a:endParaRPr lang="en-US" sz="2000" kern="1200" dirty="0">
              <a:solidFill>
                <a:srgbClr val="FFFFFF"/>
              </a:solidFill>
              <a:latin typeface="+mn-lt"/>
              <a:ea typeface="+mn-ea"/>
              <a:cs typeface="+mn-cs"/>
            </a:endParaRPr>
          </a:p>
        </p:txBody>
      </p:sp>
      <p:pic>
        <p:nvPicPr>
          <p:cNvPr id="4" name="Picture Placeholder 3" descr="A screenshot of a computer&#10;&#10;Description automatically generated">
            <a:extLst>
              <a:ext uri="{FF2B5EF4-FFF2-40B4-BE49-F238E27FC236}">
                <a16:creationId xmlns:a16="http://schemas.microsoft.com/office/drawing/2014/main" id="{9C9C0E16-CFD1-E74B-E156-4CF2ED6C0A85}"/>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6474" b="6474"/>
          <a:stretch>
            <a:fillRect/>
          </a:stretch>
        </p:blipFill>
        <p:spPr>
          <a:xfrm>
            <a:off x="729276" y="1304423"/>
            <a:ext cx="6274979" cy="4274401"/>
          </a:xfrm>
          <a:prstGeom prst="rect">
            <a:avLst/>
          </a:prstGeom>
        </p:spPr>
      </p:pic>
    </p:spTree>
    <p:extLst>
      <p:ext uri="{BB962C8B-B14F-4D97-AF65-F5344CB8AC3E}">
        <p14:creationId xmlns:p14="http://schemas.microsoft.com/office/powerpoint/2010/main" val="2127103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17" y="-1"/>
            <a:ext cx="5213267" cy="6883030"/>
            <a:chOff x="-19217" y="-1"/>
            <a:chExt cx="5213267" cy="6883030"/>
          </a:xfrm>
        </p:grpSpPr>
        <p:sp>
          <p:nvSpPr>
            <p:cNvPr id="13" name="Rectangle 12">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755484" y="739835"/>
            <a:ext cx="3702580" cy="1616203"/>
          </a:xfrm>
        </p:spPr>
        <p:txBody>
          <a:bodyPr vert="horz" lIns="91440" tIns="45720" rIns="91440" bIns="45720" rtlCol="0" anchor="b">
            <a:normAutofit/>
          </a:bodyPr>
          <a:lstStyle/>
          <a:p>
            <a:r>
              <a:rPr lang="en-US" kern="1200">
                <a:solidFill>
                  <a:srgbClr val="FFFFFF"/>
                </a:solidFill>
                <a:latin typeface="+mj-lt"/>
                <a:ea typeface="+mj-ea"/>
                <a:cs typeface="+mj-cs"/>
              </a:rPr>
              <a:t>Make the PATH variable permanent</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755484" y="2459116"/>
            <a:ext cx="3702579" cy="3524823"/>
          </a:xfrm>
        </p:spPr>
        <p:txBody>
          <a:bodyPr vert="horz" lIns="91440" tIns="45720" rIns="91440" bIns="45720" rtlCol="0">
            <a:normAutofit/>
          </a:bodyPr>
          <a:lstStyle/>
          <a:p>
            <a:pPr indent="-228600">
              <a:buFont typeface="Arial" panose="020B0604020202020204" pitchFamily="34" charset="0"/>
              <a:buChar char="•"/>
            </a:pPr>
            <a:r>
              <a:rPr lang="en-US" sz="2000" dirty="0">
                <a:solidFill>
                  <a:srgbClr val="FFFFFF"/>
                </a:solidFill>
              </a:rPr>
              <a:t>Here, I am using the “</a:t>
            </a:r>
            <a:r>
              <a:rPr lang="en-US" sz="2000" dirty="0" err="1">
                <a:solidFill>
                  <a:srgbClr val="FFFFFF"/>
                </a:solidFill>
              </a:rPr>
              <a:t>todolist</a:t>
            </a:r>
            <a:r>
              <a:rPr lang="en-US" sz="2000" dirty="0">
                <a:solidFill>
                  <a:srgbClr val="FFFFFF"/>
                </a:solidFill>
              </a:rPr>
              <a:t>” script before and after making the PATH variable permanent. In the lower terminal you can see the before and the upper terminal shows the after.</a:t>
            </a:r>
          </a:p>
        </p:txBody>
      </p:sp>
      <p:pic>
        <p:nvPicPr>
          <p:cNvPr id="4" name="Picture Placeholder 3" descr="A screenshot of a computer&#10;&#10;Description automatically generated">
            <a:extLst>
              <a:ext uri="{FF2B5EF4-FFF2-40B4-BE49-F238E27FC236}">
                <a16:creationId xmlns:a16="http://schemas.microsoft.com/office/drawing/2014/main" id="{BFC27EB6-D48B-70CC-B7D8-F70B70E766C9}"/>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6701" b="6701"/>
          <a:stretch>
            <a:fillRect/>
          </a:stretch>
        </p:blipFill>
        <p:spPr>
          <a:xfrm>
            <a:off x="6005304" y="1591177"/>
            <a:ext cx="5407002" cy="3675645"/>
          </a:xfrm>
          <a:prstGeom prst="rect">
            <a:avLst/>
          </a:prstGeom>
        </p:spPr>
      </p:pic>
    </p:spTree>
    <p:extLst>
      <p:ext uri="{BB962C8B-B14F-4D97-AF65-F5344CB8AC3E}">
        <p14:creationId xmlns:p14="http://schemas.microsoft.com/office/powerpoint/2010/main" val="4031146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E5539EC-8CB8-002F-68C6-6788402826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0" name="Rectangle 9">
              <a:extLst>
                <a:ext uri="{FF2B5EF4-FFF2-40B4-BE49-F238E27FC236}">
                  <a16:creationId xmlns:a16="http://schemas.microsoft.com/office/drawing/2014/main" id="{6C5D55A6-9EFD-CDA3-20CC-A99812CE1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5B6E73B-6DFD-AE6C-1628-DF8DC30085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0E00FC4-DDBC-F424-CF71-73AF7A28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737E22B-7BCB-4992-85CF-CCAF15D9C7BB}"/>
              </a:ext>
            </a:extLst>
          </p:cNvPr>
          <p:cNvSpPr>
            <a:spLocks noGrp="1"/>
          </p:cNvSpPr>
          <p:nvPr>
            <p:ph type="title"/>
          </p:nvPr>
        </p:nvSpPr>
        <p:spPr>
          <a:xfrm>
            <a:off x="876691" y="301843"/>
            <a:ext cx="10477109" cy="1003532"/>
          </a:xfrm>
        </p:spPr>
        <p:txBody>
          <a:bodyPr anchor="ctr">
            <a:normAutofit/>
          </a:bodyPr>
          <a:lstStyle/>
          <a:p>
            <a:r>
              <a:rPr lang="en-US" sz="3200">
                <a:solidFill>
                  <a:srgbClr val="FFFFFF"/>
                </a:solidFill>
              </a:rPr>
              <a:t>Module 4 Overview</a:t>
            </a:r>
          </a:p>
        </p:txBody>
      </p:sp>
      <p:graphicFrame>
        <p:nvGraphicFramePr>
          <p:cNvPr id="4" name="Content Placeholder 3">
            <a:extLst>
              <a:ext uri="{FF2B5EF4-FFF2-40B4-BE49-F238E27FC236}">
                <a16:creationId xmlns:a16="http://schemas.microsoft.com/office/drawing/2014/main" id="{8C7E413A-6A9E-428D-A079-5F9139C3575C}"/>
              </a:ext>
            </a:extLst>
          </p:cNvPr>
          <p:cNvGraphicFramePr>
            <a:graphicFrameLocks noGrp="1"/>
          </p:cNvGraphicFramePr>
          <p:nvPr>
            <p:ph idx="1"/>
            <p:extLst>
              <p:ext uri="{D42A27DB-BD31-4B8C-83A1-F6EECF244321}">
                <p14:modId xmlns:p14="http://schemas.microsoft.com/office/powerpoint/2010/main" val="768998531"/>
              </p:ext>
            </p:extLst>
          </p:nvPr>
        </p:nvGraphicFramePr>
        <p:xfrm>
          <a:off x="1157631" y="2239235"/>
          <a:ext cx="9877128" cy="3688080"/>
        </p:xfrm>
        <a:graphic>
          <a:graphicData uri="http://schemas.openxmlformats.org/drawingml/2006/table">
            <a:tbl>
              <a:tblPr firstRow="1" bandRow="1">
                <a:tableStyleId>{5C22544A-7EE6-4342-B048-85BDC9FD1C3A}</a:tableStyleId>
              </a:tblPr>
              <a:tblGrid>
                <a:gridCol w="9877128">
                  <a:extLst>
                    <a:ext uri="{9D8B030D-6E8A-4147-A177-3AD203B41FA5}">
                      <a16:colId xmlns:a16="http://schemas.microsoft.com/office/drawing/2014/main" val="2494064502"/>
                    </a:ext>
                  </a:extLst>
                </a:gridCol>
              </a:tblGrid>
              <a:tr h="737616">
                <a:tc>
                  <a:txBody>
                    <a:bodyPr/>
                    <a:lstStyle/>
                    <a:p>
                      <a:pPr algn="ctr"/>
                      <a:r>
                        <a:rPr lang="en-US" sz="3300"/>
                        <a:t>Activity</a:t>
                      </a:r>
                    </a:p>
                  </a:txBody>
                  <a:tcPr marL="167640" marR="167640" marT="83820" marB="83820"/>
                </a:tc>
                <a:extLst>
                  <a:ext uri="{0D108BD9-81ED-4DB2-BD59-A6C34878D82A}">
                    <a16:rowId xmlns:a16="http://schemas.microsoft.com/office/drawing/2014/main" val="2671127368"/>
                  </a:ext>
                </a:extLst>
              </a:tr>
              <a:tr h="737616">
                <a:tc>
                  <a:txBody>
                    <a:bodyPr/>
                    <a:lstStyle/>
                    <a:p>
                      <a:r>
                        <a:rPr lang="en-US" sz="3300"/>
                        <a:t>Add users and groups in CLI</a:t>
                      </a:r>
                    </a:p>
                  </a:txBody>
                  <a:tcPr marL="167640" marR="167640" marT="83820" marB="83820"/>
                </a:tc>
                <a:extLst>
                  <a:ext uri="{0D108BD9-81ED-4DB2-BD59-A6C34878D82A}">
                    <a16:rowId xmlns:a16="http://schemas.microsoft.com/office/drawing/2014/main" val="851364322"/>
                  </a:ext>
                </a:extLst>
              </a:tr>
              <a:tr h="737616">
                <a:tc>
                  <a:txBody>
                    <a:bodyPr/>
                    <a:lstStyle/>
                    <a:p>
                      <a:r>
                        <a:rPr lang="en-US" sz="3300" b="0"/>
                        <a:t>Test user and group settings</a:t>
                      </a:r>
                    </a:p>
                  </a:txBody>
                  <a:tcPr marL="167640" marR="167640" marT="83820" marB="83820"/>
                </a:tc>
                <a:extLst>
                  <a:ext uri="{0D108BD9-81ED-4DB2-BD59-A6C34878D82A}">
                    <a16:rowId xmlns:a16="http://schemas.microsoft.com/office/drawing/2014/main" val="1849096278"/>
                  </a:ext>
                </a:extLst>
              </a:tr>
              <a:tr h="737616">
                <a:tc>
                  <a:txBody>
                    <a:bodyPr/>
                    <a:lstStyle/>
                    <a:p>
                      <a:r>
                        <a:rPr lang="en-US" sz="3300" b="0"/>
                        <a:t>Add users in GUI</a:t>
                      </a:r>
                    </a:p>
                  </a:txBody>
                  <a:tcPr marL="167640" marR="167640" marT="83820" marB="83820"/>
                </a:tc>
                <a:extLst>
                  <a:ext uri="{0D108BD9-81ED-4DB2-BD59-A6C34878D82A}">
                    <a16:rowId xmlns:a16="http://schemas.microsoft.com/office/drawing/2014/main" val="3328610493"/>
                  </a:ext>
                </a:extLst>
              </a:tr>
              <a:tr h="737616">
                <a:tc>
                  <a:txBody>
                    <a:bodyPr/>
                    <a:lstStyle/>
                    <a:p>
                      <a:r>
                        <a:rPr lang="en-US" sz="3300" b="0" dirty="0"/>
                        <a:t>Remove users and groups</a:t>
                      </a:r>
                    </a:p>
                  </a:txBody>
                  <a:tcPr marL="167640" marR="167640" marT="83820" marB="83820"/>
                </a:tc>
                <a:extLst>
                  <a:ext uri="{0D108BD9-81ED-4DB2-BD59-A6C34878D82A}">
                    <a16:rowId xmlns:a16="http://schemas.microsoft.com/office/drawing/2014/main" val="1027797878"/>
                  </a:ext>
                </a:extLst>
              </a:tr>
            </a:tbl>
          </a:graphicData>
        </a:graphic>
      </p:graphicFrame>
    </p:spTree>
    <p:extLst>
      <p:ext uri="{BB962C8B-B14F-4D97-AF65-F5344CB8AC3E}">
        <p14:creationId xmlns:p14="http://schemas.microsoft.com/office/powerpoint/2010/main" val="33032788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3" name="Rectangle 12">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76691" y="301843"/>
            <a:ext cx="10477109" cy="1003532"/>
          </a:xfrm>
        </p:spPr>
        <p:txBody>
          <a:bodyPr vert="horz" lIns="91440" tIns="45720" rIns="91440" bIns="45720" rtlCol="0" anchor="ctr">
            <a:normAutofit/>
          </a:bodyPr>
          <a:lstStyle/>
          <a:p>
            <a:r>
              <a:rPr lang="en-US" kern="1200">
                <a:solidFill>
                  <a:srgbClr val="FFFFFF"/>
                </a:solidFill>
                <a:latin typeface="+mj-lt"/>
                <a:ea typeface="+mj-ea"/>
                <a:cs typeface="+mj-cs"/>
              </a:rPr>
              <a:t>Add users and groups in CLI</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2241754" y="2308124"/>
            <a:ext cx="7720781" cy="3673576"/>
          </a:xfrm>
        </p:spPr>
        <p:txBody>
          <a:bodyPr vert="horz" lIns="91440" tIns="45720" rIns="91440" bIns="45720" rtlCol="0">
            <a:normAutofit/>
          </a:bodyPr>
          <a:lstStyle/>
          <a:p>
            <a:pPr indent="-228600">
              <a:buFont typeface="Arial" panose="020B0604020202020204" pitchFamily="34" charset="0"/>
              <a:buChar char="•"/>
            </a:pPr>
            <a:r>
              <a:rPr lang="en-US" sz="1400" dirty="0"/>
              <a:t>1. What does the </a:t>
            </a:r>
            <a:r>
              <a:rPr lang="en-US" sz="1400" i="1" dirty="0"/>
              <a:t>–m</a:t>
            </a:r>
            <a:r>
              <a:rPr lang="en-US" sz="1400" dirty="0"/>
              <a:t> option in the </a:t>
            </a:r>
            <a:r>
              <a:rPr lang="en-US" sz="1400" dirty="0" err="1"/>
              <a:t>useradd</a:t>
            </a:r>
            <a:r>
              <a:rPr lang="en-US" sz="1400" dirty="0"/>
              <a:t> command do?</a:t>
            </a:r>
          </a:p>
          <a:p>
            <a:pPr indent="-228600">
              <a:buFont typeface="Arial" panose="020B0604020202020204" pitchFamily="34" charset="0"/>
              <a:buChar char="•"/>
            </a:pPr>
            <a:r>
              <a:rPr lang="en-US" sz="1400" dirty="0"/>
              <a:t>Answer here: It creates the new users home directory.</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2. What does the </a:t>
            </a:r>
            <a:r>
              <a:rPr lang="en-US" sz="1400" i="1" dirty="0"/>
              <a:t>-3</a:t>
            </a:r>
            <a:r>
              <a:rPr lang="en-US" sz="1400" dirty="0"/>
              <a:t> option in the tail command do?</a:t>
            </a:r>
          </a:p>
          <a:p>
            <a:pPr indent="-228600">
              <a:buFont typeface="Arial" panose="020B0604020202020204" pitchFamily="34" charset="0"/>
              <a:buChar char="•"/>
            </a:pPr>
            <a:r>
              <a:rPr lang="en-US" sz="1400" dirty="0"/>
              <a:t>Answer here: Shows the last 3 lines of the file instead of the last 10 lines.</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3. Which line of the </a:t>
            </a:r>
            <a:r>
              <a:rPr lang="en-US" sz="1400" i="1" dirty="0"/>
              <a:t>/</a:t>
            </a:r>
            <a:r>
              <a:rPr lang="en-US" sz="1400" i="1" dirty="0" err="1"/>
              <a:t>etc</a:t>
            </a:r>
            <a:r>
              <a:rPr lang="en-US" sz="1400" i="1" dirty="0"/>
              <a:t>/group </a:t>
            </a:r>
            <a:r>
              <a:rPr lang="en-US" sz="1400" dirty="0"/>
              <a:t>file lists members of the “students” group? Copy it here.</a:t>
            </a:r>
          </a:p>
          <a:p>
            <a:pPr indent="-228600">
              <a:buFont typeface="Arial" panose="020B0604020202020204" pitchFamily="34" charset="0"/>
              <a:buChar char="•"/>
            </a:pPr>
            <a:r>
              <a:rPr lang="en-US" sz="1400" dirty="0"/>
              <a:t>Answer here: students:x:1002:student,mary</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References:</a:t>
            </a:r>
          </a:p>
          <a:p>
            <a:pPr indent="-228600">
              <a:buFont typeface="Arial" panose="020B0604020202020204" pitchFamily="34" charset="0"/>
              <a:buChar char="•"/>
            </a:pPr>
            <a:r>
              <a:rPr lang="en-US" sz="1400" dirty="0"/>
              <a:t>1. Module 4 Lesson 2</a:t>
            </a:r>
          </a:p>
          <a:p>
            <a:pPr indent="-228600">
              <a:buFont typeface="Arial" panose="020B0604020202020204" pitchFamily="34" charset="0"/>
              <a:buChar char="•"/>
            </a:pPr>
            <a:endParaRPr lang="en-US" sz="1400" dirty="0"/>
          </a:p>
        </p:txBody>
      </p:sp>
    </p:spTree>
    <p:extLst>
      <p:ext uri="{BB962C8B-B14F-4D97-AF65-F5344CB8AC3E}">
        <p14:creationId xmlns:p14="http://schemas.microsoft.com/office/powerpoint/2010/main" val="36350834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29" name="Rectangle 28">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1" name="Rectangle 30">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28214" y="1489363"/>
            <a:ext cx="3310215" cy="2987269"/>
          </a:xfrm>
        </p:spPr>
        <p:txBody>
          <a:bodyPr vert="horz" lIns="91440" tIns="45720" rIns="91440" bIns="45720" rtlCol="0" anchor="t">
            <a:normAutofit/>
          </a:bodyPr>
          <a:lstStyle/>
          <a:p>
            <a:r>
              <a:rPr lang="en-US" kern="1200">
                <a:solidFill>
                  <a:srgbClr val="FFFFFF"/>
                </a:solidFill>
                <a:latin typeface="+mj-lt"/>
                <a:ea typeface="+mj-ea"/>
                <a:cs typeface="+mj-cs"/>
              </a:rPr>
              <a:t>Test user and group settings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8328214" y="3317631"/>
            <a:ext cx="3310215" cy="2654646"/>
          </a:xfrm>
        </p:spPr>
        <p:txBody>
          <a:bodyPr vert="horz" lIns="91440" tIns="45720" rIns="91440" bIns="45720" rtlCol="0" anchor="ctr">
            <a:normAutofit lnSpcReduction="10000"/>
          </a:bodyPr>
          <a:lstStyle/>
          <a:p>
            <a:r>
              <a:rPr lang="en-US" sz="2000" kern="1200" dirty="0">
                <a:solidFill>
                  <a:srgbClr val="FFFFFF"/>
                </a:solidFill>
                <a:latin typeface="+mn-lt"/>
                <a:ea typeface="+mn-ea"/>
                <a:cs typeface="+mn-cs"/>
              </a:rPr>
              <a:t>In this example, I demonstrate how I would go about testing a new user that I added to the virtual machine using the terminal. I also show how to change the group settings for the user that is currently logged in to be able to utilize the “</a:t>
            </a:r>
            <a:r>
              <a:rPr lang="en-US" sz="2000" kern="1200" dirty="0" err="1">
                <a:solidFill>
                  <a:srgbClr val="FFFFFF"/>
                </a:solidFill>
                <a:latin typeface="+mn-lt"/>
                <a:ea typeface="+mn-ea"/>
                <a:cs typeface="+mn-cs"/>
              </a:rPr>
              <a:t>todolist</a:t>
            </a:r>
            <a:r>
              <a:rPr lang="en-US" sz="2000" kern="1200" dirty="0">
                <a:solidFill>
                  <a:srgbClr val="FFFFFF"/>
                </a:solidFill>
                <a:latin typeface="+mn-lt"/>
                <a:ea typeface="+mn-ea"/>
                <a:cs typeface="+mn-cs"/>
              </a:rPr>
              <a:t>” script</a:t>
            </a:r>
          </a:p>
        </p:txBody>
      </p:sp>
      <p:pic>
        <p:nvPicPr>
          <p:cNvPr id="6" name="Picture Placeholder 5" descr="A screenshot of a computer&#10;&#10;Description automatically generated">
            <a:extLst>
              <a:ext uri="{FF2B5EF4-FFF2-40B4-BE49-F238E27FC236}">
                <a16:creationId xmlns:a16="http://schemas.microsoft.com/office/drawing/2014/main" id="{AA08E49A-3AAA-C813-AAD7-4BA5668F216D}"/>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7262" r="7262"/>
          <a:stretch>
            <a:fillRect/>
          </a:stretch>
        </p:blipFill>
        <p:spPr>
          <a:xfrm>
            <a:off x="729276" y="963963"/>
            <a:ext cx="6274979" cy="4955321"/>
          </a:xfrm>
          <a:prstGeom prst="rect">
            <a:avLst/>
          </a:prstGeom>
        </p:spPr>
      </p:pic>
    </p:spTree>
    <p:extLst>
      <p:ext uri="{BB962C8B-B14F-4D97-AF65-F5344CB8AC3E}">
        <p14:creationId xmlns:p14="http://schemas.microsoft.com/office/powerpoint/2010/main" val="1823702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29" name="Rectangle 28">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1" name="Rectangle 30">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28214" y="1489363"/>
            <a:ext cx="3310215" cy="2987269"/>
          </a:xfrm>
        </p:spPr>
        <p:txBody>
          <a:bodyPr vert="horz" lIns="91440" tIns="45720" rIns="91440" bIns="45720" rtlCol="0" anchor="t">
            <a:normAutofit/>
          </a:bodyPr>
          <a:lstStyle/>
          <a:p>
            <a:r>
              <a:rPr lang="en-US" kern="1200">
                <a:solidFill>
                  <a:srgbClr val="FFFFFF"/>
                </a:solidFill>
                <a:latin typeface="+mj-lt"/>
                <a:ea typeface="+mj-ea"/>
                <a:cs typeface="+mj-cs"/>
              </a:rPr>
              <a:t>Add users in GUI</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8328214" y="3429000"/>
            <a:ext cx="3310215" cy="2543277"/>
          </a:xfrm>
        </p:spPr>
        <p:txBody>
          <a:bodyPr vert="horz" lIns="91440" tIns="45720" rIns="91440" bIns="45720" rtlCol="0" anchor="ctr">
            <a:normAutofit/>
          </a:bodyPr>
          <a:lstStyle/>
          <a:p>
            <a:r>
              <a:rPr lang="en-US" sz="2000" kern="1200" dirty="0">
                <a:solidFill>
                  <a:srgbClr val="FFFFFF"/>
                </a:solidFill>
                <a:latin typeface="+mn-lt"/>
                <a:ea typeface="+mn-ea"/>
                <a:cs typeface="+mn-cs"/>
              </a:rPr>
              <a:t>This slide shows the new user that </a:t>
            </a:r>
            <a:r>
              <a:rPr lang="en-US" sz="2000" dirty="0">
                <a:solidFill>
                  <a:srgbClr val="FFFFFF"/>
                </a:solidFill>
              </a:rPr>
              <a:t>I was able to add in the GUI. I also edited the group permission for this user in the GUI allowing him to access the ”</a:t>
            </a:r>
            <a:r>
              <a:rPr lang="en-US" sz="2000" dirty="0" err="1">
                <a:solidFill>
                  <a:srgbClr val="FFFFFF"/>
                </a:solidFill>
              </a:rPr>
              <a:t>todolist</a:t>
            </a:r>
            <a:r>
              <a:rPr lang="en-US" sz="2000" dirty="0">
                <a:solidFill>
                  <a:srgbClr val="FFFFFF"/>
                </a:solidFill>
              </a:rPr>
              <a:t>” script.</a:t>
            </a:r>
            <a:endParaRPr lang="en-US" sz="2000" kern="1200" dirty="0">
              <a:solidFill>
                <a:srgbClr val="FFFFFF"/>
              </a:solidFill>
              <a:latin typeface="+mn-lt"/>
              <a:ea typeface="+mn-ea"/>
              <a:cs typeface="+mn-cs"/>
            </a:endParaRPr>
          </a:p>
        </p:txBody>
      </p:sp>
      <p:pic>
        <p:nvPicPr>
          <p:cNvPr id="6" name="Picture Placeholder 5" descr="A screenshot of a computer&#10;&#10;Description automatically generated">
            <a:extLst>
              <a:ext uri="{FF2B5EF4-FFF2-40B4-BE49-F238E27FC236}">
                <a16:creationId xmlns:a16="http://schemas.microsoft.com/office/drawing/2014/main" id="{A6AEC453-8774-FAD7-F5D7-3CB014E7F53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7329" r="7329"/>
          <a:stretch>
            <a:fillRect/>
          </a:stretch>
        </p:blipFill>
        <p:spPr>
          <a:xfrm>
            <a:off x="729276" y="960072"/>
            <a:ext cx="6274979" cy="4963102"/>
          </a:xfrm>
          <a:prstGeom prst="rect">
            <a:avLst/>
          </a:prstGeom>
        </p:spPr>
      </p:pic>
    </p:spTree>
    <p:extLst>
      <p:ext uri="{BB962C8B-B14F-4D97-AF65-F5344CB8AC3E}">
        <p14:creationId xmlns:p14="http://schemas.microsoft.com/office/powerpoint/2010/main" val="3016196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3D8C2594-D090-8C08-EF11-EB4DE055D0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10174" y="0"/>
            <a:ext cx="12202174" cy="1519356"/>
            <a:chOff x="0" y="-29768"/>
            <a:chExt cx="12202174" cy="1519356"/>
          </a:xfrm>
        </p:grpSpPr>
        <p:sp>
          <p:nvSpPr>
            <p:cNvPr id="16" name="Rectangle 15">
              <a:extLst>
                <a:ext uri="{FF2B5EF4-FFF2-40B4-BE49-F238E27FC236}">
                  <a16:creationId xmlns:a16="http://schemas.microsoft.com/office/drawing/2014/main" id="{4A67DAAF-FAFC-5F06-CF11-BAF56802B6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B5444F7-2B28-FE14-30BA-B2830707F9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289101" y="-1429602"/>
              <a:ext cx="1507122" cy="4319024"/>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12D1903-3F69-B19C-EF04-221ACB4E8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880884" y="-2910652"/>
              <a:ext cx="1519356" cy="7281123"/>
            </a:xfrm>
            <a:prstGeom prst="rect">
              <a:avLst/>
            </a:prstGeom>
            <a:gradFill>
              <a:gsLst>
                <a:gs pos="29000">
                  <a:schemeClr val="accent5">
                    <a:lumMod val="60000"/>
                    <a:lumOff val="40000"/>
                    <a:alpha val="0"/>
                  </a:schemeClr>
                </a:gs>
                <a:gs pos="100000">
                  <a:schemeClr val="accent5">
                    <a:lumMod val="75000"/>
                    <a:alpha val="70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76691" y="301843"/>
            <a:ext cx="10477109" cy="1003532"/>
          </a:xfrm>
        </p:spPr>
        <p:txBody>
          <a:bodyPr vert="horz" lIns="91440" tIns="45720" rIns="91440" bIns="45720" rtlCol="0" anchor="ctr">
            <a:normAutofit/>
          </a:bodyPr>
          <a:lstStyle/>
          <a:p>
            <a:r>
              <a:rPr lang="en-US">
                <a:solidFill>
                  <a:srgbClr val="FFFFFF"/>
                </a:solidFill>
              </a:rPr>
              <a:t>Remove users and groups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334445" y="566801"/>
            <a:ext cx="4225147" cy="3704758"/>
          </a:xfrm>
        </p:spPr>
        <p:txBody>
          <a:bodyPr vert="horz" lIns="91440" tIns="45720" rIns="91440" bIns="45720" rtlCol="0" anchor="ctr">
            <a:normAutofit/>
          </a:bodyPr>
          <a:lstStyle/>
          <a:p>
            <a:pPr indent="-228600">
              <a:buFont typeface="Arial" panose="020B0604020202020204" pitchFamily="34" charset="0"/>
              <a:buChar char="•"/>
            </a:pPr>
            <a:r>
              <a:rPr lang="en-US" sz="2000" dirty="0"/>
              <a:t>In these screenshots I show the before and after results of removing the users from the previous slides.</a:t>
            </a:r>
          </a:p>
        </p:txBody>
      </p:sp>
      <p:pic>
        <p:nvPicPr>
          <p:cNvPr id="5" name="Picture Placeholder 4" descr="A screenshot of a computer&#10;&#10;Description automatically generated">
            <a:extLst>
              <a:ext uri="{FF2B5EF4-FFF2-40B4-BE49-F238E27FC236}">
                <a16:creationId xmlns:a16="http://schemas.microsoft.com/office/drawing/2014/main" id="{F1056287-7635-3390-53EA-E2C28ACCB025}"/>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4714" b="4714"/>
          <a:stretch>
            <a:fillRect/>
          </a:stretch>
        </p:blipFill>
        <p:spPr>
          <a:xfrm>
            <a:off x="519904" y="2895601"/>
            <a:ext cx="5689283" cy="3877554"/>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51893720-66CF-CC9F-6D1E-06502343A9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7507" y="1601101"/>
            <a:ext cx="5880048" cy="4410037"/>
          </a:xfrm>
          <a:prstGeom prst="rect">
            <a:avLst/>
          </a:prstGeom>
        </p:spPr>
      </p:pic>
      <p:pic>
        <p:nvPicPr>
          <p:cNvPr id="3" name="Picture 2">
            <a:extLst>
              <a:ext uri="{FF2B5EF4-FFF2-40B4-BE49-F238E27FC236}">
                <a16:creationId xmlns:a16="http://schemas.microsoft.com/office/drawing/2014/main" id="{9CE876E5-A23C-48F5-8435-C2EC6CA13660}"/>
              </a:ext>
            </a:extLst>
          </p:cNvPr>
          <p:cNvPicPr>
            <a:picLocks noChangeAspect="1"/>
          </p:cNvPicPr>
          <p:nvPr/>
        </p:nvPicPr>
        <p:blipFill>
          <a:blip r:embed="rId4"/>
          <a:stretch>
            <a:fillRect/>
          </a:stretch>
        </p:blipFill>
        <p:spPr>
          <a:xfrm>
            <a:off x="8840081" y="4238714"/>
            <a:ext cx="2513719" cy="1489220"/>
          </a:xfrm>
          <a:prstGeom prst="rect">
            <a:avLst/>
          </a:prstGeom>
        </p:spPr>
      </p:pic>
      <p:sp>
        <p:nvSpPr>
          <p:cNvPr id="8" name="Picture Placeholder 5">
            <a:extLst>
              <a:ext uri="{FF2B5EF4-FFF2-40B4-BE49-F238E27FC236}">
                <a16:creationId xmlns:a16="http://schemas.microsoft.com/office/drawing/2014/main" id="{E6D10F4A-EF48-44E4-9E79-740983EE7B9D}"/>
              </a:ext>
            </a:extLst>
          </p:cNvPr>
          <p:cNvSpPr txBox="1">
            <a:spLocks/>
          </p:cNvSpPr>
          <p:nvPr/>
        </p:nvSpPr>
        <p:spPr>
          <a:xfrm>
            <a:off x="6313007" y="3375732"/>
            <a:ext cx="4354455" cy="2575557"/>
          </a:xfrm>
          <a:prstGeom prst="rect">
            <a:avLst/>
          </a:prstGeom>
        </p:spPr>
        <p:txBody>
          <a:bodyPr/>
          <a:lstStyle/>
          <a:p>
            <a:endParaRPr lang="en-US"/>
          </a:p>
        </p:txBody>
      </p:sp>
    </p:spTree>
    <p:extLst>
      <p:ext uri="{BB962C8B-B14F-4D97-AF65-F5344CB8AC3E}">
        <p14:creationId xmlns:p14="http://schemas.microsoft.com/office/powerpoint/2010/main" val="1315126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E5539EC-8CB8-002F-68C6-6788402826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0" name="Rectangle 9">
              <a:extLst>
                <a:ext uri="{FF2B5EF4-FFF2-40B4-BE49-F238E27FC236}">
                  <a16:creationId xmlns:a16="http://schemas.microsoft.com/office/drawing/2014/main" id="{6C5D55A6-9EFD-CDA3-20CC-A99812CE1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5B6E73B-6DFD-AE6C-1628-DF8DC30085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0E00FC4-DDBC-F424-CF71-73AF7A28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737E22B-7BCB-4992-85CF-CCAF15D9C7BB}"/>
              </a:ext>
            </a:extLst>
          </p:cNvPr>
          <p:cNvSpPr>
            <a:spLocks noGrp="1"/>
          </p:cNvSpPr>
          <p:nvPr>
            <p:ph type="title"/>
          </p:nvPr>
        </p:nvSpPr>
        <p:spPr>
          <a:xfrm>
            <a:off x="876691" y="301843"/>
            <a:ext cx="10477109" cy="1003532"/>
          </a:xfrm>
        </p:spPr>
        <p:txBody>
          <a:bodyPr anchor="ctr">
            <a:normAutofit/>
          </a:bodyPr>
          <a:lstStyle/>
          <a:p>
            <a:r>
              <a:rPr lang="en-US" sz="3200">
                <a:solidFill>
                  <a:srgbClr val="FFFFFF"/>
                </a:solidFill>
              </a:rPr>
              <a:t>Module 5 Overview</a:t>
            </a:r>
          </a:p>
        </p:txBody>
      </p:sp>
      <p:graphicFrame>
        <p:nvGraphicFramePr>
          <p:cNvPr id="4" name="Content Placeholder 3">
            <a:extLst>
              <a:ext uri="{FF2B5EF4-FFF2-40B4-BE49-F238E27FC236}">
                <a16:creationId xmlns:a16="http://schemas.microsoft.com/office/drawing/2014/main" id="{8C7E413A-6A9E-428D-A079-5F9139C3575C}"/>
              </a:ext>
            </a:extLst>
          </p:cNvPr>
          <p:cNvGraphicFramePr>
            <a:graphicFrameLocks noGrp="1"/>
          </p:cNvGraphicFramePr>
          <p:nvPr>
            <p:ph idx="1"/>
            <p:extLst>
              <p:ext uri="{D42A27DB-BD31-4B8C-83A1-F6EECF244321}">
                <p14:modId xmlns:p14="http://schemas.microsoft.com/office/powerpoint/2010/main" val="2530437281"/>
              </p:ext>
            </p:extLst>
          </p:nvPr>
        </p:nvGraphicFramePr>
        <p:xfrm>
          <a:off x="2920348" y="2608043"/>
          <a:ext cx="6351694" cy="2950464"/>
        </p:xfrm>
        <a:graphic>
          <a:graphicData uri="http://schemas.openxmlformats.org/drawingml/2006/table">
            <a:tbl>
              <a:tblPr firstRow="1" bandRow="1">
                <a:tableStyleId>{5C22544A-7EE6-4342-B048-85BDC9FD1C3A}</a:tableStyleId>
              </a:tblPr>
              <a:tblGrid>
                <a:gridCol w="6351694">
                  <a:extLst>
                    <a:ext uri="{9D8B030D-6E8A-4147-A177-3AD203B41FA5}">
                      <a16:colId xmlns:a16="http://schemas.microsoft.com/office/drawing/2014/main" val="2494064502"/>
                    </a:ext>
                  </a:extLst>
                </a:gridCol>
              </a:tblGrid>
              <a:tr h="737616">
                <a:tc>
                  <a:txBody>
                    <a:bodyPr/>
                    <a:lstStyle/>
                    <a:p>
                      <a:pPr algn="ctr"/>
                      <a:r>
                        <a:rPr lang="en-US" sz="3300"/>
                        <a:t>Activity</a:t>
                      </a:r>
                    </a:p>
                  </a:txBody>
                  <a:tcPr marL="167640" marR="167640" marT="83820" marB="83820"/>
                </a:tc>
                <a:extLst>
                  <a:ext uri="{0D108BD9-81ED-4DB2-BD59-A6C34878D82A}">
                    <a16:rowId xmlns:a16="http://schemas.microsoft.com/office/drawing/2014/main" val="2671127368"/>
                  </a:ext>
                </a:extLst>
              </a:tr>
              <a:tr h="737616">
                <a:tc>
                  <a:txBody>
                    <a:bodyPr/>
                    <a:lstStyle/>
                    <a:p>
                      <a:r>
                        <a:rPr lang="en-US" sz="3300"/>
                        <a:t>Discover host IP configurations</a:t>
                      </a:r>
                    </a:p>
                  </a:txBody>
                  <a:tcPr marL="167640" marR="167640" marT="83820" marB="83820"/>
                </a:tc>
                <a:extLst>
                  <a:ext uri="{0D108BD9-81ED-4DB2-BD59-A6C34878D82A}">
                    <a16:rowId xmlns:a16="http://schemas.microsoft.com/office/drawing/2014/main" val="851364322"/>
                  </a:ext>
                </a:extLst>
              </a:tr>
              <a:tr h="737616">
                <a:tc>
                  <a:txBody>
                    <a:bodyPr/>
                    <a:lstStyle/>
                    <a:p>
                      <a:r>
                        <a:rPr lang="en-US" sz="3300" b="0"/>
                        <a:t>Manage network interfaces</a:t>
                      </a:r>
                    </a:p>
                  </a:txBody>
                  <a:tcPr marL="167640" marR="167640" marT="83820" marB="83820"/>
                </a:tc>
                <a:extLst>
                  <a:ext uri="{0D108BD9-81ED-4DB2-BD59-A6C34878D82A}">
                    <a16:rowId xmlns:a16="http://schemas.microsoft.com/office/drawing/2014/main" val="1849096278"/>
                  </a:ext>
                </a:extLst>
              </a:tr>
              <a:tr h="737616">
                <a:tc>
                  <a:txBody>
                    <a:bodyPr/>
                    <a:lstStyle/>
                    <a:p>
                      <a:r>
                        <a:rPr lang="en-US" sz="3300" b="0" dirty="0"/>
                        <a:t>User network utilities</a:t>
                      </a:r>
                    </a:p>
                  </a:txBody>
                  <a:tcPr marL="167640" marR="167640" marT="83820" marB="83820"/>
                </a:tc>
                <a:extLst>
                  <a:ext uri="{0D108BD9-81ED-4DB2-BD59-A6C34878D82A}">
                    <a16:rowId xmlns:a16="http://schemas.microsoft.com/office/drawing/2014/main" val="3328610493"/>
                  </a:ext>
                </a:extLst>
              </a:tr>
            </a:tbl>
          </a:graphicData>
        </a:graphic>
      </p:graphicFrame>
    </p:spTree>
    <p:extLst>
      <p:ext uri="{BB962C8B-B14F-4D97-AF65-F5344CB8AC3E}">
        <p14:creationId xmlns:p14="http://schemas.microsoft.com/office/powerpoint/2010/main" val="7768195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7024687B-3153-123C-0A8C-D7D007FAF1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3" name="Rectangle 12">
              <a:extLst>
                <a:ext uri="{FF2B5EF4-FFF2-40B4-BE49-F238E27FC236}">
                  <a16:creationId xmlns:a16="http://schemas.microsoft.com/office/drawing/2014/main" id="{8D6305F5-7509-0BF5-12D3-30451FCD7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71C5C7A-6D55-5B27-646E-39C962693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3B3B1F4-948C-963C-E6EA-60CF7FBFA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76691" y="301843"/>
            <a:ext cx="10477109" cy="1003532"/>
          </a:xfrm>
        </p:spPr>
        <p:txBody>
          <a:bodyPr vert="horz" lIns="91440" tIns="45720" rIns="91440" bIns="45720" rtlCol="0" anchor="ctr">
            <a:normAutofit/>
          </a:bodyPr>
          <a:lstStyle/>
          <a:p>
            <a:r>
              <a:rPr lang="en-US" kern="1200">
                <a:solidFill>
                  <a:srgbClr val="FFFFFF"/>
                </a:solidFill>
                <a:latin typeface="+mj-lt"/>
                <a:ea typeface="+mj-ea"/>
                <a:cs typeface="+mj-cs"/>
              </a:rPr>
              <a:t>Discover host IP configurations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876301" y="2308124"/>
            <a:ext cx="5025735" cy="3673576"/>
          </a:xfrm>
        </p:spPr>
        <p:txBody>
          <a:bodyPr vert="horz" lIns="91440" tIns="45720" rIns="91440" bIns="45720" rtlCol="0">
            <a:normAutofit/>
          </a:bodyPr>
          <a:lstStyle/>
          <a:p>
            <a:pPr indent="-228600">
              <a:buFont typeface="Arial" panose="020B0604020202020204" pitchFamily="34" charset="0"/>
              <a:buChar char="•"/>
            </a:pPr>
            <a:r>
              <a:rPr lang="en-US" sz="1400"/>
              <a:t>1. What is the IP address of your Ubuntu machine?</a:t>
            </a:r>
          </a:p>
          <a:p>
            <a:pPr indent="-228600">
              <a:buFont typeface="Arial" panose="020B0604020202020204" pitchFamily="34" charset="0"/>
              <a:buChar char="•"/>
            </a:pPr>
            <a:r>
              <a:rPr lang="en-US" sz="1400"/>
              <a:t>Answer here: 192.168.1.107</a:t>
            </a:r>
          </a:p>
          <a:p>
            <a:pPr indent="-228600">
              <a:buFont typeface="Arial" panose="020B0604020202020204" pitchFamily="34" charset="0"/>
              <a:buChar char="•"/>
            </a:pPr>
            <a:endParaRPr lang="en-US" sz="1400"/>
          </a:p>
          <a:p>
            <a:pPr indent="-228600">
              <a:buFont typeface="Arial" panose="020B0604020202020204" pitchFamily="34" charset="0"/>
              <a:buChar char="•"/>
            </a:pPr>
            <a:r>
              <a:rPr lang="en-US" sz="1400"/>
              <a:t>2. What is the IP address of its default gateway?</a:t>
            </a:r>
          </a:p>
          <a:p>
            <a:pPr indent="-228600">
              <a:buFont typeface="Arial" panose="020B0604020202020204" pitchFamily="34" charset="0"/>
              <a:buChar char="•"/>
            </a:pPr>
            <a:r>
              <a:rPr lang="en-US" sz="1400"/>
              <a:t>Answer here: 192.168.1.0</a:t>
            </a:r>
          </a:p>
          <a:p>
            <a:pPr indent="-228600">
              <a:buFont typeface="Arial" panose="020B0604020202020204" pitchFamily="34" charset="0"/>
              <a:buChar char="•"/>
            </a:pPr>
            <a:endParaRPr lang="en-US" sz="1400"/>
          </a:p>
          <a:p>
            <a:pPr indent="-228600">
              <a:buFont typeface="Arial" panose="020B0604020202020204" pitchFamily="34" charset="0"/>
              <a:buChar char="•"/>
            </a:pPr>
            <a:r>
              <a:rPr lang="en-US" sz="1400"/>
              <a:t>3. What is the IP address of its DHCP server?</a:t>
            </a:r>
          </a:p>
          <a:p>
            <a:pPr indent="-228600">
              <a:buFont typeface="Arial" panose="020B0604020202020204" pitchFamily="34" charset="0"/>
              <a:buChar char="•"/>
            </a:pPr>
            <a:r>
              <a:rPr lang="en-US" sz="1400"/>
              <a:t>Answer here: 192.168.1.1</a:t>
            </a:r>
          </a:p>
          <a:p>
            <a:pPr indent="-228600">
              <a:buFont typeface="Arial" panose="020B0604020202020204" pitchFamily="34" charset="0"/>
              <a:buChar char="•"/>
            </a:pPr>
            <a:endParaRPr lang="en-US" sz="1400"/>
          </a:p>
          <a:p>
            <a:pPr indent="-228600">
              <a:buFont typeface="Arial" panose="020B0604020202020204" pitchFamily="34" charset="0"/>
              <a:buChar char="•"/>
            </a:pPr>
            <a:r>
              <a:rPr lang="en-US" sz="1400"/>
              <a:t>4. What is the IP address of its DNS server?</a:t>
            </a:r>
          </a:p>
          <a:p>
            <a:pPr indent="-228600">
              <a:buFont typeface="Arial" panose="020B0604020202020204" pitchFamily="34" charset="0"/>
              <a:buChar char="•"/>
            </a:pPr>
            <a:r>
              <a:rPr lang="en-US" sz="1400"/>
              <a:t>Answer here: 192.168.1.1</a:t>
            </a:r>
          </a:p>
          <a:p>
            <a:pPr indent="-228600">
              <a:buFont typeface="Arial" panose="020B0604020202020204" pitchFamily="34" charset="0"/>
              <a:buChar char="•"/>
            </a:pPr>
            <a:endParaRPr lang="en-US" sz="1400"/>
          </a:p>
          <a:p>
            <a:pPr indent="-228600">
              <a:buFont typeface="Arial" panose="020B0604020202020204" pitchFamily="34" charset="0"/>
              <a:buChar char="•"/>
            </a:pPr>
            <a:endParaRPr lang="en-US" sz="1400"/>
          </a:p>
          <a:p>
            <a:pPr indent="-228600">
              <a:buFont typeface="Arial" panose="020B0604020202020204" pitchFamily="34" charset="0"/>
              <a:buChar char="•"/>
            </a:pPr>
            <a:endParaRPr lang="en-US" sz="1400"/>
          </a:p>
        </p:txBody>
      </p:sp>
      <p:pic>
        <p:nvPicPr>
          <p:cNvPr id="6" name="Picture Placeholder 5" descr="A screenshot of a computer&#10;&#10;Description automatically generated">
            <a:extLst>
              <a:ext uri="{FF2B5EF4-FFF2-40B4-BE49-F238E27FC236}">
                <a16:creationId xmlns:a16="http://schemas.microsoft.com/office/drawing/2014/main" id="{DDE29C97-A220-77EA-78D5-FEB31C902D7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7309" r="7309"/>
          <a:stretch>
            <a:fillRect/>
          </a:stretch>
        </p:blipFill>
        <p:spPr>
          <a:xfrm>
            <a:off x="6784258" y="2413419"/>
            <a:ext cx="4531442" cy="3462985"/>
          </a:xfrm>
          <a:prstGeom prst="rect">
            <a:avLst/>
          </a:prstGeom>
        </p:spPr>
      </p:pic>
      <p:sp>
        <p:nvSpPr>
          <p:cNvPr id="3" name="Rectangle 2">
            <a:extLst>
              <a:ext uri="{FF2B5EF4-FFF2-40B4-BE49-F238E27FC236}">
                <a16:creationId xmlns:a16="http://schemas.microsoft.com/office/drawing/2014/main" id="{469D4493-CE69-4757-B37D-E2D6F2F806DF}"/>
              </a:ext>
            </a:extLst>
          </p:cNvPr>
          <p:cNvSpPr/>
          <p:nvPr/>
        </p:nvSpPr>
        <p:spPr>
          <a:xfrm>
            <a:off x="6169977" y="1791494"/>
            <a:ext cx="5060276" cy="400110"/>
          </a:xfrm>
          <a:prstGeom prst="rect">
            <a:avLst/>
          </a:prstGeom>
        </p:spPr>
        <p:txBody>
          <a:bodyPr wrap="square">
            <a:spAutoFit/>
          </a:bodyPr>
          <a:lstStyle/>
          <a:p>
            <a:pPr>
              <a:spcAft>
                <a:spcPts val="600"/>
              </a:spcAft>
            </a:pPr>
            <a:r>
              <a:rPr lang="en-US" dirty="0"/>
              <a:t> </a:t>
            </a:r>
            <a:r>
              <a:rPr lang="en-US" sz="2000" dirty="0"/>
              <a:t>Take a screen capture of the output in Step 12.</a:t>
            </a:r>
            <a:endParaRPr lang="en-US" sz="2000"/>
          </a:p>
        </p:txBody>
      </p:sp>
    </p:spTree>
    <p:extLst>
      <p:ext uri="{BB962C8B-B14F-4D97-AF65-F5344CB8AC3E}">
        <p14:creationId xmlns:p14="http://schemas.microsoft.com/office/powerpoint/2010/main" val="37518749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9" name="Rectangle 8">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CBEA9EF-A871-1C29-3E65-7D8BBDD2F404}"/>
              </a:ext>
            </a:extLst>
          </p:cNvPr>
          <p:cNvSpPr>
            <a:spLocks noGrp="1"/>
          </p:cNvSpPr>
          <p:nvPr>
            <p:ph type="title"/>
          </p:nvPr>
        </p:nvSpPr>
        <p:spPr>
          <a:xfrm>
            <a:off x="876691" y="301843"/>
            <a:ext cx="10477109" cy="1003532"/>
          </a:xfrm>
        </p:spPr>
        <p:txBody>
          <a:bodyPr anchor="ctr">
            <a:normAutofit/>
          </a:bodyPr>
          <a:lstStyle/>
          <a:p>
            <a:r>
              <a:rPr lang="en-US" sz="3200">
                <a:solidFill>
                  <a:srgbClr val="FFFFFF"/>
                </a:solidFill>
              </a:rPr>
              <a:t>Introduction</a:t>
            </a:r>
          </a:p>
        </p:txBody>
      </p:sp>
      <p:sp>
        <p:nvSpPr>
          <p:cNvPr id="3" name="Content Placeholder 2">
            <a:extLst>
              <a:ext uri="{FF2B5EF4-FFF2-40B4-BE49-F238E27FC236}">
                <a16:creationId xmlns:a16="http://schemas.microsoft.com/office/drawing/2014/main" id="{A01CC98A-5625-3FD4-D177-7148CAFA185E}"/>
              </a:ext>
            </a:extLst>
          </p:cNvPr>
          <p:cNvSpPr>
            <a:spLocks noGrp="1"/>
          </p:cNvSpPr>
          <p:nvPr>
            <p:ph idx="1"/>
          </p:nvPr>
        </p:nvSpPr>
        <p:spPr>
          <a:xfrm>
            <a:off x="2241754" y="1821195"/>
            <a:ext cx="7720781" cy="4626497"/>
          </a:xfrm>
        </p:spPr>
        <p:txBody>
          <a:bodyPr>
            <a:noAutofit/>
          </a:bodyPr>
          <a:lstStyle/>
          <a:p>
            <a:r>
              <a:rPr lang="en-US" sz="2000" dirty="0"/>
              <a:t>In this course, I was given the opportunity to explore the Linux OS and learn how to navigate it. </a:t>
            </a:r>
          </a:p>
          <a:p>
            <a:r>
              <a:rPr lang="en-US" sz="2000" dirty="0"/>
              <a:t>I was able to execute a large amount of system administrative tasks using a virtual machine. </a:t>
            </a:r>
          </a:p>
          <a:p>
            <a:r>
              <a:rPr lang="en-US" sz="2000" dirty="0"/>
              <a:t>Each week I learned a different aspect of running commands in the terminal on a single computer and on a network of computers. </a:t>
            </a:r>
          </a:p>
          <a:p>
            <a:r>
              <a:rPr lang="en-US" sz="2000" dirty="0"/>
              <a:t>I started with the basics of the directory tree with adding directories and files as well as removing them. I was also able to change user and group permissions on directories and files. </a:t>
            </a:r>
          </a:p>
          <a:p>
            <a:r>
              <a:rPr lang="en-US" sz="2000" dirty="0"/>
              <a:t>I also learned how to add and remove users and modify new user permissions. In this course, I was taught how to check the network and IP information of the system. </a:t>
            </a:r>
          </a:p>
          <a:p>
            <a:r>
              <a:rPr lang="en-US" sz="2000" dirty="0"/>
              <a:t>There was so much I learned and picked up on quick I was excited each week to learn more.</a:t>
            </a:r>
          </a:p>
        </p:txBody>
      </p:sp>
    </p:spTree>
    <p:extLst>
      <p:ext uri="{BB962C8B-B14F-4D97-AF65-F5344CB8AC3E}">
        <p14:creationId xmlns:p14="http://schemas.microsoft.com/office/powerpoint/2010/main" val="40900420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3" name="Rectangle 12">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76691" y="301843"/>
            <a:ext cx="10477109" cy="1003532"/>
          </a:xfrm>
        </p:spPr>
        <p:txBody>
          <a:bodyPr vert="horz" lIns="91440" tIns="45720" rIns="91440" bIns="45720" rtlCol="0" anchor="ctr">
            <a:normAutofit/>
          </a:bodyPr>
          <a:lstStyle/>
          <a:p>
            <a:r>
              <a:rPr lang="en-US" kern="1200">
                <a:solidFill>
                  <a:srgbClr val="FFFFFF"/>
                </a:solidFill>
                <a:latin typeface="+mj-lt"/>
                <a:ea typeface="+mj-ea"/>
                <a:cs typeface="+mj-cs"/>
              </a:rPr>
              <a:t>Manage network interfaces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2241754" y="2308124"/>
            <a:ext cx="7720781" cy="3673576"/>
          </a:xfrm>
        </p:spPr>
        <p:txBody>
          <a:bodyPr vert="horz" lIns="91440" tIns="45720" rIns="91440" bIns="45720" rtlCol="0">
            <a:noAutofit/>
          </a:bodyPr>
          <a:lstStyle/>
          <a:p>
            <a:pPr marL="342900" indent="-228600">
              <a:buFont typeface="Arial" panose="020B0604020202020204" pitchFamily="34" charset="0"/>
              <a:buChar char="•"/>
            </a:pPr>
            <a:r>
              <a:rPr lang="en-US" sz="1400" dirty="0"/>
              <a:t>Which DHCP message is shown in the output of the </a:t>
            </a:r>
            <a:r>
              <a:rPr lang="en-US" sz="1400" b="1" dirty="0" err="1"/>
              <a:t>sudo</a:t>
            </a:r>
            <a:r>
              <a:rPr lang="en-US" sz="1400" b="1" dirty="0"/>
              <a:t> </a:t>
            </a:r>
            <a:r>
              <a:rPr lang="en-US" sz="1400" b="1" dirty="0" err="1"/>
              <a:t>dhclient</a:t>
            </a:r>
            <a:r>
              <a:rPr lang="en-US" sz="1400" b="1" dirty="0"/>
              <a:t> –v –r eth0</a:t>
            </a:r>
            <a:r>
              <a:rPr lang="en-US" sz="1400" dirty="0">
                <a:effectLst/>
              </a:rPr>
              <a:t> </a:t>
            </a:r>
            <a:r>
              <a:rPr lang="en-US" sz="1400" dirty="0"/>
              <a:t>command?</a:t>
            </a:r>
          </a:p>
          <a:p>
            <a:pPr indent="-228600">
              <a:buFont typeface="Arial" panose="020B0604020202020204" pitchFamily="34" charset="0"/>
              <a:buChar char="•"/>
            </a:pPr>
            <a:r>
              <a:rPr lang="en-US" sz="1400" dirty="0"/>
              <a:t>Answer here: </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DHCPRELEASE</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2. Which four DHCP messages are shown in the output of the </a:t>
            </a:r>
            <a:r>
              <a:rPr lang="en-US" sz="1400" b="1" dirty="0" err="1"/>
              <a:t>sudo</a:t>
            </a:r>
            <a:r>
              <a:rPr lang="en-US" sz="1400" b="1" dirty="0"/>
              <a:t> </a:t>
            </a:r>
            <a:r>
              <a:rPr lang="en-US" sz="1400" b="1" dirty="0" err="1"/>
              <a:t>dhclient</a:t>
            </a:r>
            <a:r>
              <a:rPr lang="en-US" sz="1400" b="1" dirty="0"/>
              <a:t> –v eth0 </a:t>
            </a:r>
            <a:r>
              <a:rPr lang="en-US" sz="1400" dirty="0"/>
              <a:t>command?</a:t>
            </a:r>
          </a:p>
          <a:p>
            <a:pPr indent="-228600">
              <a:buFont typeface="Arial" panose="020B0604020202020204" pitchFamily="34" charset="0"/>
              <a:buChar char="•"/>
            </a:pPr>
            <a:r>
              <a:rPr lang="en-US" sz="1400" dirty="0"/>
              <a:t>Answer here: </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DHCPDISCOVER</a:t>
            </a:r>
          </a:p>
          <a:p>
            <a:pPr indent="-228600">
              <a:buFont typeface="Arial" panose="020B0604020202020204" pitchFamily="34" charset="0"/>
              <a:buChar char="•"/>
            </a:pPr>
            <a:r>
              <a:rPr lang="en-US" sz="1400" dirty="0"/>
              <a:t>DHCPOFFER</a:t>
            </a:r>
          </a:p>
          <a:p>
            <a:pPr indent="-228600">
              <a:buFont typeface="Arial" panose="020B0604020202020204" pitchFamily="34" charset="0"/>
              <a:buChar char="•"/>
            </a:pPr>
            <a:r>
              <a:rPr lang="en-US" sz="1400" dirty="0"/>
              <a:t>DHCPREQUEST</a:t>
            </a:r>
          </a:p>
          <a:p>
            <a:pPr indent="-228600">
              <a:buFont typeface="Arial" panose="020B0604020202020204" pitchFamily="34" charset="0"/>
              <a:buChar char="•"/>
            </a:pPr>
            <a:r>
              <a:rPr lang="en-US" sz="1400" dirty="0"/>
              <a:t>DHCPACK</a:t>
            </a:r>
          </a:p>
        </p:txBody>
      </p:sp>
    </p:spTree>
    <p:extLst>
      <p:ext uri="{BB962C8B-B14F-4D97-AF65-F5344CB8AC3E}">
        <p14:creationId xmlns:p14="http://schemas.microsoft.com/office/powerpoint/2010/main" val="39803693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13" name="Rectangle 12">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28214" y="1489363"/>
            <a:ext cx="3310215" cy="2987269"/>
          </a:xfrm>
        </p:spPr>
        <p:txBody>
          <a:bodyPr vert="horz" lIns="91440" tIns="45720" rIns="91440" bIns="45720" rtlCol="0" anchor="t">
            <a:normAutofit/>
          </a:bodyPr>
          <a:lstStyle/>
          <a:p>
            <a:r>
              <a:rPr lang="en-US" kern="1200">
                <a:solidFill>
                  <a:srgbClr val="FFFFFF"/>
                </a:solidFill>
                <a:latin typeface="+mj-lt"/>
                <a:ea typeface="+mj-ea"/>
                <a:cs typeface="+mj-cs"/>
              </a:rPr>
              <a:t>Use network utilities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8328214" y="4476633"/>
            <a:ext cx="3310215" cy="1495644"/>
          </a:xfrm>
        </p:spPr>
        <p:txBody>
          <a:bodyPr vert="horz" lIns="91440" tIns="45720" rIns="91440" bIns="45720" rtlCol="0" anchor="ctr">
            <a:normAutofit/>
          </a:bodyPr>
          <a:lstStyle/>
          <a:p>
            <a:r>
              <a:rPr lang="en-US" sz="2000" kern="1200" dirty="0">
                <a:solidFill>
                  <a:srgbClr val="FFFFFF"/>
                </a:solidFill>
                <a:latin typeface="+mn-lt"/>
                <a:ea typeface="+mn-ea"/>
                <a:cs typeface="+mn-cs"/>
              </a:rPr>
              <a:t>In this section, I show how to utilize the network utilities and using the “</a:t>
            </a:r>
            <a:r>
              <a:rPr lang="en-US" sz="2000" kern="1200" dirty="0" err="1">
                <a:solidFill>
                  <a:srgbClr val="FFFFFF"/>
                </a:solidFill>
                <a:latin typeface="+mn-lt"/>
                <a:ea typeface="+mn-ea"/>
                <a:cs typeface="+mn-cs"/>
              </a:rPr>
              <a:t>ifconfig</a:t>
            </a:r>
            <a:r>
              <a:rPr lang="en-US" sz="2000" kern="1200" dirty="0">
                <a:solidFill>
                  <a:srgbClr val="FFFFFF"/>
                </a:solidFill>
                <a:latin typeface="+mn-lt"/>
                <a:ea typeface="+mn-ea"/>
                <a:cs typeface="+mn-cs"/>
              </a:rPr>
              <a:t>” command.</a:t>
            </a:r>
          </a:p>
        </p:txBody>
      </p:sp>
      <p:pic>
        <p:nvPicPr>
          <p:cNvPr id="4" name="Picture Placeholder 3" descr="A screenshot of a computer&#10;&#10;Description automatically generated">
            <a:extLst>
              <a:ext uri="{FF2B5EF4-FFF2-40B4-BE49-F238E27FC236}">
                <a16:creationId xmlns:a16="http://schemas.microsoft.com/office/drawing/2014/main" id="{CE77B39A-755A-C975-E6A1-2F9D1BF97DA4}"/>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4479" b="4479"/>
          <a:stretch>
            <a:fillRect/>
          </a:stretch>
        </p:blipFill>
        <p:spPr>
          <a:xfrm>
            <a:off x="729276" y="1306439"/>
            <a:ext cx="6274979" cy="4270369"/>
          </a:xfrm>
          <a:prstGeom prst="rect">
            <a:avLst/>
          </a:prstGeom>
        </p:spPr>
      </p:pic>
    </p:spTree>
    <p:extLst>
      <p:ext uri="{BB962C8B-B14F-4D97-AF65-F5344CB8AC3E}">
        <p14:creationId xmlns:p14="http://schemas.microsoft.com/office/powerpoint/2010/main" val="37043979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E5539EC-8CB8-002F-68C6-6788402826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0" name="Rectangle 9">
              <a:extLst>
                <a:ext uri="{FF2B5EF4-FFF2-40B4-BE49-F238E27FC236}">
                  <a16:creationId xmlns:a16="http://schemas.microsoft.com/office/drawing/2014/main" id="{6C5D55A6-9EFD-CDA3-20CC-A99812CE1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5B6E73B-6DFD-AE6C-1628-DF8DC30085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0E00FC4-DDBC-F424-CF71-73AF7A28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737E22B-7BCB-4992-85CF-CCAF15D9C7BB}"/>
              </a:ext>
            </a:extLst>
          </p:cNvPr>
          <p:cNvSpPr>
            <a:spLocks noGrp="1"/>
          </p:cNvSpPr>
          <p:nvPr>
            <p:ph type="title"/>
          </p:nvPr>
        </p:nvSpPr>
        <p:spPr>
          <a:xfrm>
            <a:off x="876691" y="301843"/>
            <a:ext cx="10477109" cy="1003532"/>
          </a:xfrm>
        </p:spPr>
        <p:txBody>
          <a:bodyPr anchor="ctr">
            <a:normAutofit/>
          </a:bodyPr>
          <a:lstStyle/>
          <a:p>
            <a:r>
              <a:rPr lang="en-US" sz="3200">
                <a:solidFill>
                  <a:srgbClr val="FFFFFF"/>
                </a:solidFill>
              </a:rPr>
              <a:t>Module 6 Overview</a:t>
            </a:r>
          </a:p>
        </p:txBody>
      </p:sp>
      <p:graphicFrame>
        <p:nvGraphicFramePr>
          <p:cNvPr id="4" name="Content Placeholder 3">
            <a:extLst>
              <a:ext uri="{FF2B5EF4-FFF2-40B4-BE49-F238E27FC236}">
                <a16:creationId xmlns:a16="http://schemas.microsoft.com/office/drawing/2014/main" id="{8C7E413A-6A9E-428D-A079-5F9139C3575C}"/>
              </a:ext>
            </a:extLst>
          </p:cNvPr>
          <p:cNvGraphicFramePr>
            <a:graphicFrameLocks noGrp="1"/>
          </p:cNvGraphicFramePr>
          <p:nvPr>
            <p:ph idx="1"/>
            <p:extLst>
              <p:ext uri="{D42A27DB-BD31-4B8C-83A1-F6EECF244321}">
                <p14:modId xmlns:p14="http://schemas.microsoft.com/office/powerpoint/2010/main" val="1845777125"/>
              </p:ext>
            </p:extLst>
          </p:nvPr>
        </p:nvGraphicFramePr>
        <p:xfrm>
          <a:off x="3304523" y="2356583"/>
          <a:ext cx="5583344" cy="3453384"/>
        </p:xfrm>
        <a:graphic>
          <a:graphicData uri="http://schemas.openxmlformats.org/drawingml/2006/table">
            <a:tbl>
              <a:tblPr firstRow="1" bandRow="1">
                <a:tableStyleId>{5C22544A-7EE6-4342-B048-85BDC9FD1C3A}</a:tableStyleId>
              </a:tblPr>
              <a:tblGrid>
                <a:gridCol w="5583344">
                  <a:extLst>
                    <a:ext uri="{9D8B030D-6E8A-4147-A177-3AD203B41FA5}">
                      <a16:colId xmlns:a16="http://schemas.microsoft.com/office/drawing/2014/main" val="2494064502"/>
                    </a:ext>
                  </a:extLst>
                </a:gridCol>
              </a:tblGrid>
              <a:tr h="737616">
                <a:tc>
                  <a:txBody>
                    <a:bodyPr/>
                    <a:lstStyle/>
                    <a:p>
                      <a:pPr algn="ctr"/>
                      <a:r>
                        <a:rPr lang="en-US" sz="3300"/>
                        <a:t>Activity</a:t>
                      </a:r>
                    </a:p>
                  </a:txBody>
                  <a:tcPr marL="167640" marR="167640" marT="83820" marB="83820"/>
                </a:tc>
                <a:extLst>
                  <a:ext uri="{0D108BD9-81ED-4DB2-BD59-A6C34878D82A}">
                    <a16:rowId xmlns:a16="http://schemas.microsoft.com/office/drawing/2014/main" val="2671127368"/>
                  </a:ext>
                </a:extLst>
              </a:tr>
              <a:tr h="737616">
                <a:tc>
                  <a:txBody>
                    <a:bodyPr/>
                    <a:lstStyle/>
                    <a:p>
                      <a:r>
                        <a:rPr lang="en-US" sz="3300"/>
                        <a:t>Monitor processes</a:t>
                      </a:r>
                    </a:p>
                  </a:txBody>
                  <a:tcPr marL="167640" marR="167640" marT="83820" marB="83820"/>
                </a:tc>
                <a:extLst>
                  <a:ext uri="{0D108BD9-81ED-4DB2-BD59-A6C34878D82A}">
                    <a16:rowId xmlns:a16="http://schemas.microsoft.com/office/drawing/2014/main" val="851364322"/>
                  </a:ext>
                </a:extLst>
              </a:tr>
              <a:tr h="737616">
                <a:tc>
                  <a:txBody>
                    <a:bodyPr/>
                    <a:lstStyle/>
                    <a:p>
                      <a:r>
                        <a:rPr lang="en-US" sz="3300" b="0"/>
                        <a:t>Monitor user activities</a:t>
                      </a:r>
                    </a:p>
                  </a:txBody>
                  <a:tcPr marL="167640" marR="167640" marT="83820" marB="83820"/>
                </a:tc>
                <a:extLst>
                  <a:ext uri="{0D108BD9-81ED-4DB2-BD59-A6C34878D82A}">
                    <a16:rowId xmlns:a16="http://schemas.microsoft.com/office/drawing/2014/main" val="1849096278"/>
                  </a:ext>
                </a:extLst>
              </a:tr>
              <a:tr h="1240536">
                <a:tc>
                  <a:txBody>
                    <a:bodyPr/>
                    <a:lstStyle/>
                    <a:p>
                      <a:r>
                        <a:rPr lang="en-US" sz="3300" b="0" dirty="0"/>
                        <a:t>Monitor network bandwidth usage</a:t>
                      </a:r>
                    </a:p>
                  </a:txBody>
                  <a:tcPr marL="167640" marR="167640" marT="83820" marB="83820"/>
                </a:tc>
                <a:extLst>
                  <a:ext uri="{0D108BD9-81ED-4DB2-BD59-A6C34878D82A}">
                    <a16:rowId xmlns:a16="http://schemas.microsoft.com/office/drawing/2014/main" val="3328610493"/>
                  </a:ext>
                </a:extLst>
              </a:tr>
            </a:tbl>
          </a:graphicData>
        </a:graphic>
      </p:graphicFrame>
    </p:spTree>
    <p:extLst>
      <p:ext uri="{BB962C8B-B14F-4D97-AF65-F5344CB8AC3E}">
        <p14:creationId xmlns:p14="http://schemas.microsoft.com/office/powerpoint/2010/main" val="1377033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3" name="Rectangle 12">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76691" y="301843"/>
            <a:ext cx="10477109" cy="1003532"/>
          </a:xfrm>
        </p:spPr>
        <p:txBody>
          <a:bodyPr vert="horz" lIns="91440" tIns="45720" rIns="91440" bIns="45720" rtlCol="0" anchor="ctr">
            <a:normAutofit/>
          </a:bodyPr>
          <a:lstStyle/>
          <a:p>
            <a:r>
              <a:rPr lang="en-US" kern="1200">
                <a:solidFill>
                  <a:srgbClr val="FFFFFF"/>
                </a:solidFill>
                <a:latin typeface="+mj-lt"/>
                <a:ea typeface="+mj-ea"/>
                <a:cs typeface="+mj-cs"/>
              </a:rPr>
              <a:t>Monitor Linux processes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2241754" y="2308124"/>
            <a:ext cx="7720781" cy="3673576"/>
          </a:xfrm>
        </p:spPr>
        <p:txBody>
          <a:bodyPr vert="horz" lIns="91440" tIns="45720" rIns="91440" bIns="45720" rtlCol="0">
            <a:normAutofit/>
          </a:bodyPr>
          <a:lstStyle/>
          <a:p>
            <a:pPr indent="-228600">
              <a:buFont typeface="Arial" panose="020B0604020202020204" pitchFamily="34" charset="0"/>
              <a:buChar char="•"/>
            </a:pPr>
            <a:r>
              <a:rPr lang="en-US" sz="1400" dirty="0"/>
              <a:t>1. What is the default action of the </a:t>
            </a:r>
            <a:r>
              <a:rPr lang="en-US" sz="1400" i="1" dirty="0"/>
              <a:t>15 SIGTERM </a:t>
            </a:r>
            <a:r>
              <a:rPr lang="en-US" sz="1400" dirty="0"/>
              <a:t>kill signal?</a:t>
            </a:r>
          </a:p>
          <a:p>
            <a:pPr indent="-228600">
              <a:buFont typeface="Arial" panose="020B0604020202020204" pitchFamily="34" charset="0"/>
              <a:buChar char="•"/>
            </a:pPr>
            <a:r>
              <a:rPr lang="en-US" sz="1400" dirty="0"/>
              <a:t>Answer here: It will request to close the selected program.</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2. In the System Monitor window, click on </a:t>
            </a:r>
            <a:r>
              <a:rPr lang="en-US" sz="1400" i="1" dirty="0"/>
              <a:t>% CPU </a:t>
            </a:r>
            <a:r>
              <a:rPr lang="en-US" sz="1400" dirty="0"/>
              <a:t>to sort the processes by CPU load. Which process shows the highest percentage of CPU usage?</a:t>
            </a:r>
          </a:p>
          <a:p>
            <a:pPr indent="-228600">
              <a:buFont typeface="Arial" panose="020B0604020202020204" pitchFamily="34" charset="0"/>
              <a:buChar char="•"/>
            </a:pPr>
            <a:r>
              <a:rPr lang="en-US" sz="1400" dirty="0"/>
              <a:t>Answer here: gnome shell has the highest </a:t>
            </a:r>
            <a:r>
              <a:rPr lang="en-US" sz="1400" dirty="0" err="1"/>
              <a:t>cpu</a:t>
            </a:r>
            <a:r>
              <a:rPr lang="en-US" sz="1400" dirty="0"/>
              <a:t> usage</a:t>
            </a:r>
          </a:p>
          <a:p>
            <a:endParaRPr lang="en-US" sz="1400" dirty="0"/>
          </a:p>
          <a:p>
            <a:pPr indent="-228600">
              <a:buFont typeface="Arial" panose="020B0604020202020204" pitchFamily="34" charset="0"/>
              <a:buChar char="•"/>
            </a:pPr>
            <a:r>
              <a:rPr lang="en-US" sz="1400" dirty="0"/>
              <a:t>References:</a:t>
            </a:r>
          </a:p>
          <a:p>
            <a:pPr indent="-228600">
              <a:buFont typeface="Arial" panose="020B0604020202020204" pitchFamily="34" charset="0"/>
              <a:buChar char="•"/>
            </a:pPr>
            <a:r>
              <a:rPr lang="en-US" sz="1400" dirty="0"/>
              <a:t>1. Infosec VM</a:t>
            </a:r>
          </a:p>
          <a:p>
            <a:pPr indent="-228600">
              <a:buFont typeface="Arial" panose="020B0604020202020204" pitchFamily="34" charset="0"/>
              <a:buChar char="•"/>
            </a:pPr>
            <a:endParaRPr lang="en-US" sz="1400" dirty="0"/>
          </a:p>
          <a:p>
            <a:pPr indent="-228600">
              <a:buFont typeface="Arial" panose="020B0604020202020204" pitchFamily="34" charset="0"/>
              <a:buChar char="•"/>
            </a:pPr>
            <a:endParaRPr lang="en-US" sz="1400" dirty="0"/>
          </a:p>
          <a:p>
            <a:pPr indent="-228600">
              <a:buFont typeface="Arial" panose="020B0604020202020204" pitchFamily="34" charset="0"/>
              <a:buChar char="•"/>
            </a:pPr>
            <a:endParaRPr lang="en-US" sz="1400" dirty="0"/>
          </a:p>
        </p:txBody>
      </p:sp>
    </p:spTree>
    <p:extLst>
      <p:ext uri="{BB962C8B-B14F-4D97-AF65-F5344CB8AC3E}">
        <p14:creationId xmlns:p14="http://schemas.microsoft.com/office/powerpoint/2010/main" val="4459560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3" name="Rectangle 12">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76691" y="301843"/>
            <a:ext cx="10477109" cy="1003532"/>
          </a:xfrm>
        </p:spPr>
        <p:txBody>
          <a:bodyPr vert="horz" lIns="91440" tIns="45720" rIns="91440" bIns="45720" rtlCol="0" anchor="ctr">
            <a:normAutofit/>
          </a:bodyPr>
          <a:lstStyle/>
          <a:p>
            <a:r>
              <a:rPr lang="en-US" kern="1200">
                <a:solidFill>
                  <a:srgbClr val="FFFFFF"/>
                </a:solidFill>
                <a:latin typeface="+mj-lt"/>
                <a:ea typeface="+mj-ea"/>
                <a:cs typeface="+mj-cs"/>
              </a:rPr>
              <a:t>Monitor user activities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2241754" y="2308124"/>
            <a:ext cx="7720781" cy="3673576"/>
          </a:xfrm>
        </p:spPr>
        <p:txBody>
          <a:bodyPr vert="horz" lIns="91440" tIns="45720" rIns="91440" bIns="45720" rtlCol="0">
            <a:normAutofit/>
          </a:bodyPr>
          <a:lstStyle/>
          <a:p>
            <a:pPr indent="-228600">
              <a:buFont typeface="Arial" panose="020B0604020202020204" pitchFamily="34" charset="0"/>
              <a:buChar char="•"/>
            </a:pPr>
            <a:r>
              <a:rPr lang="en-US" sz="1400" dirty="0"/>
              <a:t>Issue the </a:t>
            </a:r>
            <a:r>
              <a:rPr lang="en-US" sz="1400" b="1" dirty="0" err="1"/>
              <a:t>sudo</a:t>
            </a:r>
            <a:r>
              <a:rPr lang="en-US" sz="1400" b="1" dirty="0"/>
              <a:t>  </a:t>
            </a:r>
            <a:r>
              <a:rPr lang="en-US" sz="1400" b="1" dirty="0" err="1"/>
              <a:t>accton</a:t>
            </a:r>
            <a:r>
              <a:rPr lang="en-US" sz="1400" b="1" dirty="0"/>
              <a:t>  on </a:t>
            </a:r>
            <a:r>
              <a:rPr lang="en-US" sz="1400" dirty="0"/>
              <a:t>command to turn on GNC accounting. Run the </a:t>
            </a:r>
            <a:r>
              <a:rPr lang="en-US" sz="1400" b="1" dirty="0" err="1"/>
              <a:t>sudo</a:t>
            </a:r>
            <a:r>
              <a:rPr lang="en-US" sz="1400" b="1" dirty="0"/>
              <a:t>  </a:t>
            </a:r>
            <a:r>
              <a:rPr lang="en-US" sz="1400" b="1" dirty="0" err="1"/>
              <a:t>updatedb</a:t>
            </a:r>
            <a:r>
              <a:rPr lang="en-US" sz="1400" b="1" dirty="0"/>
              <a:t> </a:t>
            </a:r>
            <a:r>
              <a:rPr lang="en-US" sz="1400" dirty="0"/>
              <a:t>command. Enter </a:t>
            </a:r>
            <a:r>
              <a:rPr lang="en-US" sz="1400" b="1" dirty="0" err="1"/>
              <a:t>lastcomm</a:t>
            </a:r>
            <a:r>
              <a:rPr lang="en-US" sz="1400" b="1" dirty="0"/>
              <a:t>  </a:t>
            </a:r>
            <a:r>
              <a:rPr lang="en-US" sz="1400" b="1" dirty="0" err="1"/>
              <a:t>updatedb</a:t>
            </a:r>
            <a:r>
              <a:rPr lang="en-US" sz="1400" dirty="0"/>
              <a:t> to check if the </a:t>
            </a:r>
            <a:r>
              <a:rPr lang="en-US" sz="1400" i="1" dirty="0" err="1"/>
              <a:t>updatedb</a:t>
            </a:r>
            <a:r>
              <a:rPr lang="en-US" sz="1400" dirty="0"/>
              <a:t> command was executed before. Remember to turn off GNC accounting (</a:t>
            </a:r>
            <a:r>
              <a:rPr lang="en-US" sz="1400" b="1" dirty="0" err="1"/>
              <a:t>sudo</a:t>
            </a:r>
            <a:r>
              <a:rPr lang="en-US" sz="1400" b="1" dirty="0"/>
              <a:t>  </a:t>
            </a:r>
            <a:r>
              <a:rPr lang="en-US" sz="1400" b="1" dirty="0" err="1"/>
              <a:t>accton</a:t>
            </a:r>
            <a:r>
              <a:rPr lang="en-US" sz="1400" b="1" dirty="0"/>
              <a:t>  off</a:t>
            </a:r>
            <a:r>
              <a:rPr lang="en-US" sz="1400" dirty="0"/>
              <a:t>) after answering the questions.</a:t>
            </a:r>
          </a:p>
          <a:p>
            <a:pPr indent="-228600">
              <a:buFont typeface="Arial" panose="020B0604020202020204" pitchFamily="34" charset="0"/>
              <a:buChar char="•"/>
            </a:pPr>
            <a:r>
              <a:rPr lang="en-US" sz="1400" dirty="0"/>
              <a:t>1. What flag value is displayed in the output?</a:t>
            </a:r>
          </a:p>
          <a:p>
            <a:pPr indent="-228600">
              <a:buFont typeface="Arial" panose="020B0604020202020204" pitchFamily="34" charset="0"/>
              <a:buChar char="•"/>
            </a:pPr>
            <a:r>
              <a:rPr lang="en-US" sz="1400" dirty="0"/>
              <a:t>Answer here</a:t>
            </a:r>
            <a:r>
              <a:rPr lang="en-US" sz="1400"/>
              <a:t>:  S</a:t>
            </a:r>
            <a:endParaRPr lang="en-US" sz="1400" dirty="0"/>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2. Why is the name of the user who ran the processes shown as root, not student?</a:t>
            </a:r>
          </a:p>
          <a:p>
            <a:pPr indent="-228600">
              <a:buFont typeface="Arial" panose="020B0604020202020204" pitchFamily="34" charset="0"/>
              <a:buChar char="•"/>
            </a:pPr>
            <a:r>
              <a:rPr lang="en-US" sz="1400" dirty="0"/>
              <a:t>Answer here: it was shown as root because we used the </a:t>
            </a:r>
            <a:r>
              <a:rPr lang="en-US" sz="1400" dirty="0" err="1"/>
              <a:t>sudo</a:t>
            </a:r>
            <a:r>
              <a:rPr lang="en-US" sz="1400" dirty="0"/>
              <a:t> command as the root user is the only user that can run those commands.</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References:</a:t>
            </a:r>
          </a:p>
          <a:p>
            <a:pPr indent="-228600">
              <a:buFont typeface="Arial" panose="020B0604020202020204" pitchFamily="34" charset="0"/>
              <a:buChar char="•"/>
            </a:pPr>
            <a:r>
              <a:rPr lang="en-US" sz="1400" dirty="0"/>
              <a:t>1. Infosec VM</a:t>
            </a:r>
          </a:p>
        </p:txBody>
      </p:sp>
    </p:spTree>
    <p:extLst>
      <p:ext uri="{BB962C8B-B14F-4D97-AF65-F5344CB8AC3E}">
        <p14:creationId xmlns:p14="http://schemas.microsoft.com/office/powerpoint/2010/main" val="33742663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20" name="Rectangle 19">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Rectangle 21">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28214" y="1489363"/>
            <a:ext cx="3310215" cy="2987269"/>
          </a:xfrm>
        </p:spPr>
        <p:txBody>
          <a:bodyPr vert="horz" lIns="91440" tIns="45720" rIns="91440" bIns="45720" rtlCol="0" anchor="t">
            <a:normAutofit/>
          </a:bodyPr>
          <a:lstStyle/>
          <a:p>
            <a:r>
              <a:rPr lang="en-US" kern="1200">
                <a:solidFill>
                  <a:srgbClr val="FFFFFF"/>
                </a:solidFill>
                <a:latin typeface="+mj-lt"/>
                <a:ea typeface="+mj-ea"/>
                <a:cs typeface="+mj-cs"/>
              </a:rPr>
              <a:t>Monitor network bandwidth usage</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8328214" y="3575538"/>
            <a:ext cx="3310215" cy="2396739"/>
          </a:xfrm>
        </p:spPr>
        <p:txBody>
          <a:bodyPr vert="horz" lIns="91440" tIns="45720" rIns="91440" bIns="45720" rtlCol="0" anchor="ctr">
            <a:normAutofit lnSpcReduction="10000"/>
          </a:bodyPr>
          <a:lstStyle/>
          <a:p>
            <a:r>
              <a:rPr lang="en-US" sz="2000" kern="1200" dirty="0">
                <a:solidFill>
                  <a:srgbClr val="FFFFFF"/>
                </a:solidFill>
                <a:latin typeface="+mn-lt"/>
                <a:ea typeface="+mn-ea"/>
                <a:cs typeface="+mn-cs"/>
              </a:rPr>
              <a:t>Here I am demonstrating the network bandwidth usage using the “ac –</a:t>
            </a:r>
            <a:r>
              <a:rPr lang="en-US" sz="2000" kern="1200" dirty="0" err="1">
                <a:solidFill>
                  <a:srgbClr val="FFFFFF"/>
                </a:solidFill>
                <a:latin typeface="+mn-lt"/>
                <a:ea typeface="+mn-ea"/>
                <a:cs typeface="+mn-cs"/>
              </a:rPr>
              <a:t>dp</a:t>
            </a:r>
            <a:r>
              <a:rPr lang="en-US" sz="2000" kern="1200" dirty="0">
                <a:solidFill>
                  <a:srgbClr val="FFFFFF"/>
                </a:solidFill>
                <a:latin typeface="+mn-lt"/>
                <a:ea typeface="+mn-ea"/>
                <a:cs typeface="+mn-cs"/>
              </a:rPr>
              <a:t>” command. I also utilize the “</a:t>
            </a:r>
            <a:r>
              <a:rPr lang="en-US" sz="2000" kern="1200" dirty="0" err="1">
                <a:solidFill>
                  <a:srgbClr val="FFFFFF"/>
                </a:solidFill>
                <a:latin typeface="+mn-lt"/>
                <a:ea typeface="+mn-ea"/>
                <a:cs typeface="+mn-cs"/>
              </a:rPr>
              <a:t>lastcomm</a:t>
            </a:r>
            <a:r>
              <a:rPr lang="en-US" sz="2000" kern="1200" dirty="0">
                <a:solidFill>
                  <a:srgbClr val="FFFFFF"/>
                </a:solidFill>
                <a:latin typeface="+mn-lt"/>
                <a:ea typeface="+mn-ea"/>
                <a:cs typeface="+mn-cs"/>
              </a:rPr>
              <a:t>” to display the list of commands that I used last searching specifically for the “</a:t>
            </a:r>
            <a:r>
              <a:rPr lang="en-US" sz="2000" kern="1200" dirty="0" err="1">
                <a:solidFill>
                  <a:srgbClr val="FFFFFF"/>
                </a:solidFill>
                <a:latin typeface="+mn-lt"/>
                <a:ea typeface="+mn-ea"/>
                <a:cs typeface="+mn-cs"/>
              </a:rPr>
              <a:t>htop</a:t>
            </a:r>
            <a:r>
              <a:rPr lang="en-US" sz="2000" kern="1200" dirty="0">
                <a:solidFill>
                  <a:srgbClr val="FFFFFF"/>
                </a:solidFill>
                <a:latin typeface="+mn-lt"/>
                <a:ea typeface="+mn-ea"/>
                <a:cs typeface="+mn-cs"/>
              </a:rPr>
              <a:t>” command I used just before.</a:t>
            </a:r>
          </a:p>
        </p:txBody>
      </p:sp>
      <p:pic>
        <p:nvPicPr>
          <p:cNvPr id="14" name="Picture Placeholder 13" descr="A screenshot of a computer&#10;&#10;Description automatically generated">
            <a:extLst>
              <a:ext uri="{FF2B5EF4-FFF2-40B4-BE49-F238E27FC236}">
                <a16:creationId xmlns:a16="http://schemas.microsoft.com/office/drawing/2014/main" id="{5D5FDAF2-1F62-7919-0D98-A5D67C253581}"/>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2982" t="10909" r="11034" b="17674"/>
          <a:stretch/>
        </p:blipFill>
        <p:spPr>
          <a:xfrm>
            <a:off x="729276" y="1237312"/>
            <a:ext cx="6274979" cy="4408623"/>
          </a:xfrm>
          <a:prstGeom prst="rect">
            <a:avLst/>
          </a:prstGeom>
        </p:spPr>
      </p:pic>
    </p:spTree>
    <p:extLst>
      <p:ext uri="{BB962C8B-B14F-4D97-AF65-F5344CB8AC3E}">
        <p14:creationId xmlns:p14="http://schemas.microsoft.com/office/powerpoint/2010/main" val="23046976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9" name="Rectangle 8">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BCDAA83-6658-8C5B-8BBF-280EA4A83BA5}"/>
              </a:ext>
            </a:extLst>
          </p:cNvPr>
          <p:cNvSpPr>
            <a:spLocks noGrp="1"/>
          </p:cNvSpPr>
          <p:nvPr>
            <p:ph type="title"/>
          </p:nvPr>
        </p:nvSpPr>
        <p:spPr>
          <a:xfrm>
            <a:off x="876691" y="301843"/>
            <a:ext cx="10477109" cy="1003532"/>
          </a:xfrm>
        </p:spPr>
        <p:txBody>
          <a:bodyPr anchor="ctr">
            <a:normAutofit/>
          </a:bodyPr>
          <a:lstStyle/>
          <a:p>
            <a:r>
              <a:rPr lang="en-US" sz="3200">
                <a:solidFill>
                  <a:srgbClr val="FFFFFF"/>
                </a:solidFill>
              </a:rPr>
              <a:t>Challenges</a:t>
            </a:r>
          </a:p>
        </p:txBody>
      </p:sp>
      <p:sp>
        <p:nvSpPr>
          <p:cNvPr id="3" name="Content Placeholder 2">
            <a:extLst>
              <a:ext uri="{FF2B5EF4-FFF2-40B4-BE49-F238E27FC236}">
                <a16:creationId xmlns:a16="http://schemas.microsoft.com/office/drawing/2014/main" id="{86C54034-8E1B-1BCC-9F6E-F1B9480F4B6B}"/>
              </a:ext>
            </a:extLst>
          </p:cNvPr>
          <p:cNvSpPr>
            <a:spLocks noGrp="1"/>
          </p:cNvSpPr>
          <p:nvPr>
            <p:ph idx="1"/>
          </p:nvPr>
        </p:nvSpPr>
        <p:spPr>
          <a:xfrm>
            <a:off x="2241754" y="2308124"/>
            <a:ext cx="7720781" cy="3673576"/>
          </a:xfrm>
        </p:spPr>
        <p:txBody>
          <a:bodyPr>
            <a:normAutofit fontScale="92500" lnSpcReduction="10000"/>
          </a:bodyPr>
          <a:lstStyle/>
          <a:p>
            <a:r>
              <a:rPr lang="en-US" sz="2400" dirty="0"/>
              <a:t>In this course I faced a lot of challenges that I was able to quickly remedy with the strong support of my peers. </a:t>
            </a:r>
          </a:p>
          <a:p>
            <a:r>
              <a:rPr lang="en-US" sz="2400" dirty="0"/>
              <a:t>At first, I was unable to figure out how the virtual machines worked or how to even find them. </a:t>
            </a:r>
          </a:p>
          <a:p>
            <a:r>
              <a:rPr lang="en-US" sz="2400" dirty="0"/>
              <a:t>I couldn’t figure out how to get it all running properly with the DHCP server then the Ubuntu VM. </a:t>
            </a:r>
          </a:p>
          <a:p>
            <a:r>
              <a:rPr lang="en-US" sz="2400" dirty="0"/>
              <a:t>I was also challenged with the inability to read the outputs from the terminals whenever I put commands in that provided a long output. </a:t>
            </a:r>
          </a:p>
          <a:p>
            <a:r>
              <a:rPr lang="en-US" sz="2400" dirty="0"/>
              <a:t>Other than all of that, I was able to pick up on the rest rather quick.</a:t>
            </a:r>
          </a:p>
        </p:txBody>
      </p:sp>
    </p:spTree>
    <p:extLst>
      <p:ext uri="{BB962C8B-B14F-4D97-AF65-F5344CB8AC3E}">
        <p14:creationId xmlns:p14="http://schemas.microsoft.com/office/powerpoint/2010/main" val="7174147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9" name="Rectangle 8">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E482494-59B5-EBA5-5D43-0B7405F5704A}"/>
              </a:ext>
            </a:extLst>
          </p:cNvPr>
          <p:cNvSpPr>
            <a:spLocks noGrp="1"/>
          </p:cNvSpPr>
          <p:nvPr>
            <p:ph type="title"/>
          </p:nvPr>
        </p:nvSpPr>
        <p:spPr>
          <a:xfrm>
            <a:off x="876691" y="301843"/>
            <a:ext cx="10477109" cy="1003532"/>
          </a:xfrm>
        </p:spPr>
        <p:txBody>
          <a:bodyPr anchor="ctr">
            <a:normAutofit/>
          </a:bodyPr>
          <a:lstStyle/>
          <a:p>
            <a:r>
              <a:rPr lang="en-US" sz="3200">
                <a:solidFill>
                  <a:srgbClr val="FFFFFF"/>
                </a:solidFill>
              </a:rPr>
              <a:t>Career Skills</a:t>
            </a:r>
          </a:p>
        </p:txBody>
      </p:sp>
      <p:sp>
        <p:nvSpPr>
          <p:cNvPr id="3" name="Content Placeholder 2">
            <a:extLst>
              <a:ext uri="{FF2B5EF4-FFF2-40B4-BE49-F238E27FC236}">
                <a16:creationId xmlns:a16="http://schemas.microsoft.com/office/drawing/2014/main" id="{50113D59-D7D9-7593-F203-F8F85FA5D65B}"/>
              </a:ext>
            </a:extLst>
          </p:cNvPr>
          <p:cNvSpPr>
            <a:spLocks noGrp="1"/>
          </p:cNvSpPr>
          <p:nvPr>
            <p:ph idx="1"/>
          </p:nvPr>
        </p:nvSpPr>
        <p:spPr>
          <a:xfrm>
            <a:off x="2241754" y="2308124"/>
            <a:ext cx="7720781" cy="3673576"/>
          </a:xfrm>
        </p:spPr>
        <p:txBody>
          <a:bodyPr>
            <a:normAutofit/>
          </a:bodyPr>
          <a:lstStyle/>
          <a:p>
            <a:r>
              <a:rPr lang="en-US" sz="2400" dirty="0"/>
              <a:t>I learned how to properly operate the Linux OS. </a:t>
            </a:r>
          </a:p>
          <a:p>
            <a:r>
              <a:rPr lang="en-US" sz="2400" dirty="0"/>
              <a:t>Also, this course taught me to control the basic aspects of a network. I learned how to utilize cloud computing. </a:t>
            </a:r>
          </a:p>
          <a:p>
            <a:r>
              <a:rPr lang="en-US" sz="2400" dirty="0"/>
              <a:t>In my time learning, I was able to secure the network on a VM and computers alone. </a:t>
            </a:r>
          </a:p>
          <a:p>
            <a:r>
              <a:rPr lang="en-US" sz="2400" dirty="0"/>
              <a:t>We learned how to add and remove users, groups, files, directories, and more. </a:t>
            </a:r>
          </a:p>
          <a:p>
            <a:r>
              <a:rPr lang="en-US" sz="2400" dirty="0"/>
              <a:t>I was taught to operate on a companies' network.</a:t>
            </a:r>
          </a:p>
        </p:txBody>
      </p:sp>
    </p:spTree>
    <p:extLst>
      <p:ext uri="{BB962C8B-B14F-4D97-AF65-F5344CB8AC3E}">
        <p14:creationId xmlns:p14="http://schemas.microsoft.com/office/powerpoint/2010/main" val="27108435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9" name="Rectangle 8">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5669B8C5-87AD-7415-6A51-9817943D9CD3}"/>
              </a:ext>
            </a:extLst>
          </p:cNvPr>
          <p:cNvSpPr>
            <a:spLocks noGrp="1"/>
          </p:cNvSpPr>
          <p:nvPr>
            <p:ph type="title"/>
          </p:nvPr>
        </p:nvSpPr>
        <p:spPr>
          <a:xfrm>
            <a:off x="876691" y="301843"/>
            <a:ext cx="10477109" cy="1003532"/>
          </a:xfrm>
        </p:spPr>
        <p:txBody>
          <a:bodyPr anchor="ctr">
            <a:normAutofit/>
          </a:bodyPr>
          <a:lstStyle/>
          <a:p>
            <a:r>
              <a:rPr lang="en-US" sz="3200">
                <a:solidFill>
                  <a:srgbClr val="FFFFFF"/>
                </a:solidFill>
              </a:rPr>
              <a:t>Conclusion</a:t>
            </a:r>
          </a:p>
        </p:txBody>
      </p:sp>
      <p:sp>
        <p:nvSpPr>
          <p:cNvPr id="3" name="Content Placeholder 2">
            <a:extLst>
              <a:ext uri="{FF2B5EF4-FFF2-40B4-BE49-F238E27FC236}">
                <a16:creationId xmlns:a16="http://schemas.microsoft.com/office/drawing/2014/main" id="{33BEB171-7AEE-697B-A3D5-0C90F9633730}"/>
              </a:ext>
            </a:extLst>
          </p:cNvPr>
          <p:cNvSpPr>
            <a:spLocks noGrp="1"/>
          </p:cNvSpPr>
          <p:nvPr>
            <p:ph idx="1"/>
          </p:nvPr>
        </p:nvSpPr>
        <p:spPr>
          <a:xfrm>
            <a:off x="2241754" y="2308124"/>
            <a:ext cx="7720781" cy="3673576"/>
          </a:xfrm>
        </p:spPr>
        <p:txBody>
          <a:bodyPr>
            <a:normAutofit fontScale="92500" lnSpcReduction="10000"/>
          </a:bodyPr>
          <a:lstStyle/>
          <a:p>
            <a:r>
              <a:rPr lang="en-US" sz="2400" dirty="0"/>
              <a:t>Thank you for taking the time to look over everything I have learned in this course. </a:t>
            </a:r>
          </a:p>
          <a:p>
            <a:r>
              <a:rPr lang="en-US" sz="2400" dirty="0"/>
              <a:t>As you saw, I was able to learn filesystems, permissions, user and group modification, and navigating the OS. </a:t>
            </a:r>
          </a:p>
          <a:p>
            <a:r>
              <a:rPr lang="en-US" sz="2400" dirty="0"/>
              <a:t>The networking and cloud computing was a little tricky for me, but I was able to learn the importance and usage of them and how to properly keep everything secured. </a:t>
            </a:r>
          </a:p>
          <a:p>
            <a:r>
              <a:rPr lang="en-US" sz="2400" dirty="0"/>
              <a:t>The security of an OS and a network are complex and always changing but, after this course I feel as though I am on my way to understanding and performing the ever-changing tasks required for security.</a:t>
            </a:r>
          </a:p>
        </p:txBody>
      </p:sp>
    </p:spTree>
    <p:extLst>
      <p:ext uri="{BB962C8B-B14F-4D97-AF65-F5344CB8AC3E}">
        <p14:creationId xmlns:p14="http://schemas.microsoft.com/office/powerpoint/2010/main" val="3120776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E5539EC-8CB8-002F-68C6-6788402826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0" name="Rectangle 9">
              <a:extLst>
                <a:ext uri="{FF2B5EF4-FFF2-40B4-BE49-F238E27FC236}">
                  <a16:creationId xmlns:a16="http://schemas.microsoft.com/office/drawing/2014/main" id="{6C5D55A6-9EFD-CDA3-20CC-A99812CE1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5B6E73B-6DFD-AE6C-1628-DF8DC30085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0E00FC4-DDBC-F424-CF71-73AF7A28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737E22B-7BCB-4992-85CF-CCAF15D9C7BB}"/>
              </a:ext>
            </a:extLst>
          </p:cNvPr>
          <p:cNvSpPr>
            <a:spLocks noGrp="1"/>
          </p:cNvSpPr>
          <p:nvPr>
            <p:ph type="title"/>
          </p:nvPr>
        </p:nvSpPr>
        <p:spPr>
          <a:xfrm>
            <a:off x="876691" y="301843"/>
            <a:ext cx="10477109" cy="1003532"/>
          </a:xfrm>
        </p:spPr>
        <p:txBody>
          <a:bodyPr anchor="ctr">
            <a:normAutofit/>
          </a:bodyPr>
          <a:lstStyle/>
          <a:p>
            <a:r>
              <a:rPr lang="en-US" sz="3200" dirty="0">
                <a:solidFill>
                  <a:srgbClr val="FFFFFF"/>
                </a:solidFill>
              </a:rPr>
              <a:t>Module 2 Overview</a:t>
            </a:r>
          </a:p>
        </p:txBody>
      </p:sp>
      <p:graphicFrame>
        <p:nvGraphicFramePr>
          <p:cNvPr id="4" name="Content Placeholder 3">
            <a:extLst>
              <a:ext uri="{FF2B5EF4-FFF2-40B4-BE49-F238E27FC236}">
                <a16:creationId xmlns:a16="http://schemas.microsoft.com/office/drawing/2014/main" id="{8C7E413A-6A9E-428D-A079-5F9139C3575C}"/>
              </a:ext>
            </a:extLst>
          </p:cNvPr>
          <p:cNvGraphicFramePr>
            <a:graphicFrameLocks noGrp="1"/>
          </p:cNvGraphicFramePr>
          <p:nvPr>
            <p:ph idx="1"/>
            <p:extLst>
              <p:ext uri="{D42A27DB-BD31-4B8C-83A1-F6EECF244321}">
                <p14:modId xmlns:p14="http://schemas.microsoft.com/office/powerpoint/2010/main" val="1761754724"/>
              </p:ext>
            </p:extLst>
          </p:nvPr>
        </p:nvGraphicFramePr>
        <p:xfrm>
          <a:off x="1084693" y="2239235"/>
          <a:ext cx="10023002" cy="3688080"/>
        </p:xfrm>
        <a:graphic>
          <a:graphicData uri="http://schemas.openxmlformats.org/drawingml/2006/table">
            <a:tbl>
              <a:tblPr firstRow="1" bandRow="1">
                <a:tableStyleId>{5C22544A-7EE6-4342-B048-85BDC9FD1C3A}</a:tableStyleId>
              </a:tblPr>
              <a:tblGrid>
                <a:gridCol w="10023002">
                  <a:extLst>
                    <a:ext uri="{9D8B030D-6E8A-4147-A177-3AD203B41FA5}">
                      <a16:colId xmlns:a16="http://schemas.microsoft.com/office/drawing/2014/main" val="2494064502"/>
                    </a:ext>
                  </a:extLst>
                </a:gridCol>
              </a:tblGrid>
              <a:tr h="737616">
                <a:tc>
                  <a:txBody>
                    <a:bodyPr/>
                    <a:lstStyle/>
                    <a:p>
                      <a:pPr algn="ctr"/>
                      <a:r>
                        <a:rPr lang="en-US" sz="3300"/>
                        <a:t>Activity</a:t>
                      </a:r>
                    </a:p>
                  </a:txBody>
                  <a:tcPr marL="167640" marR="167640" marT="83820" marB="83820"/>
                </a:tc>
                <a:extLst>
                  <a:ext uri="{0D108BD9-81ED-4DB2-BD59-A6C34878D82A}">
                    <a16:rowId xmlns:a16="http://schemas.microsoft.com/office/drawing/2014/main" val="2671127368"/>
                  </a:ext>
                </a:extLst>
              </a:tr>
              <a:tr h="737616">
                <a:tc>
                  <a:txBody>
                    <a:bodyPr/>
                    <a:lstStyle/>
                    <a:p>
                      <a:r>
                        <a:rPr lang="en-US" sz="3300" b="0" dirty="0">
                          <a:ea typeface="Times New Roman" panose="02020603050405020304" pitchFamily="18" charset="0"/>
                        </a:rPr>
                        <a:t>Navigate the Linux filesystem tree</a:t>
                      </a:r>
                      <a:endParaRPr lang="en-US" sz="3300" b="0" dirty="0"/>
                    </a:p>
                  </a:txBody>
                  <a:tcPr marL="167640" marR="167640" marT="83820" marB="83820"/>
                </a:tc>
                <a:extLst>
                  <a:ext uri="{0D108BD9-81ED-4DB2-BD59-A6C34878D82A}">
                    <a16:rowId xmlns:a16="http://schemas.microsoft.com/office/drawing/2014/main" val="1849096278"/>
                  </a:ext>
                </a:extLst>
              </a:tr>
              <a:tr h="737616">
                <a:tc>
                  <a:txBody>
                    <a:bodyPr/>
                    <a:lstStyle/>
                    <a:p>
                      <a:r>
                        <a:rPr lang="en-US" sz="3300" b="0">
                          <a:ea typeface="Times New Roman" panose="02020603050405020304" pitchFamily="18" charset="0"/>
                        </a:rPr>
                        <a:t>Create directories and files</a:t>
                      </a:r>
                      <a:endParaRPr lang="en-US" sz="3300" b="0"/>
                    </a:p>
                  </a:txBody>
                  <a:tcPr marL="167640" marR="167640" marT="83820" marB="83820"/>
                </a:tc>
                <a:extLst>
                  <a:ext uri="{0D108BD9-81ED-4DB2-BD59-A6C34878D82A}">
                    <a16:rowId xmlns:a16="http://schemas.microsoft.com/office/drawing/2014/main" val="3328610493"/>
                  </a:ext>
                </a:extLst>
              </a:tr>
              <a:tr h="737616">
                <a:tc>
                  <a:txBody>
                    <a:bodyPr/>
                    <a:lstStyle/>
                    <a:p>
                      <a:r>
                        <a:rPr lang="en-US" sz="3300" b="0">
                          <a:ea typeface="Times New Roman" panose="02020603050405020304" pitchFamily="18" charset="0"/>
                        </a:rPr>
                        <a:t>Copy and remove directories and files</a:t>
                      </a:r>
                      <a:endParaRPr lang="en-US" sz="3300" b="0"/>
                    </a:p>
                  </a:txBody>
                  <a:tcPr marL="167640" marR="167640" marT="83820" marB="83820"/>
                </a:tc>
                <a:extLst>
                  <a:ext uri="{0D108BD9-81ED-4DB2-BD59-A6C34878D82A}">
                    <a16:rowId xmlns:a16="http://schemas.microsoft.com/office/drawing/2014/main" val="1027797878"/>
                  </a:ext>
                </a:extLst>
              </a:tr>
              <a:tr h="737616">
                <a:tc>
                  <a:txBody>
                    <a:bodyPr/>
                    <a:lstStyle/>
                    <a:p>
                      <a:r>
                        <a:rPr lang="en-US" sz="3300" b="0">
                          <a:ea typeface="Times New Roman" panose="02020603050405020304" pitchFamily="18" charset="0"/>
                        </a:rPr>
                        <a:t>Locate directories and files</a:t>
                      </a:r>
                      <a:endParaRPr lang="en-US" sz="3300" b="0"/>
                    </a:p>
                  </a:txBody>
                  <a:tcPr marL="167640" marR="167640" marT="83820" marB="83820"/>
                </a:tc>
                <a:extLst>
                  <a:ext uri="{0D108BD9-81ED-4DB2-BD59-A6C34878D82A}">
                    <a16:rowId xmlns:a16="http://schemas.microsoft.com/office/drawing/2014/main" val="2451162453"/>
                  </a:ext>
                </a:extLst>
              </a:tr>
            </a:tbl>
          </a:graphicData>
        </a:graphic>
      </p:graphicFrame>
    </p:spTree>
    <p:extLst>
      <p:ext uri="{BB962C8B-B14F-4D97-AF65-F5344CB8AC3E}">
        <p14:creationId xmlns:p14="http://schemas.microsoft.com/office/powerpoint/2010/main" val="2666727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3" name="Rectangle 12">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76691" y="301843"/>
            <a:ext cx="10477109" cy="1003532"/>
          </a:xfrm>
        </p:spPr>
        <p:txBody>
          <a:bodyPr vert="horz" lIns="91440" tIns="45720" rIns="91440" bIns="45720" rtlCol="0" anchor="ctr">
            <a:normAutofit/>
          </a:bodyPr>
          <a:lstStyle/>
          <a:p>
            <a:r>
              <a:rPr lang="en-US" kern="1200">
                <a:solidFill>
                  <a:srgbClr val="FFFFFF"/>
                </a:solidFill>
                <a:latin typeface="+mj-lt"/>
                <a:ea typeface="+mj-ea"/>
                <a:cs typeface="+mj-cs"/>
              </a:rPr>
              <a:t>Navigate the Linux filesystem tree</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2241754" y="2308123"/>
            <a:ext cx="7720781" cy="3799599"/>
          </a:xfrm>
        </p:spPr>
        <p:txBody>
          <a:bodyPr vert="horz" lIns="91440" tIns="45720" rIns="91440" bIns="45720" rtlCol="0">
            <a:noAutofit/>
          </a:bodyPr>
          <a:lstStyle/>
          <a:p>
            <a:pPr indent="-228600">
              <a:buFont typeface="Arial" panose="020B0604020202020204" pitchFamily="34" charset="0"/>
              <a:buChar char="•"/>
            </a:pPr>
            <a:r>
              <a:rPr lang="en-US" sz="1400" dirty="0"/>
              <a:t>1. What is the </a:t>
            </a:r>
            <a:r>
              <a:rPr lang="en-US" sz="1400" i="1" dirty="0" err="1"/>
              <a:t>pwd</a:t>
            </a:r>
            <a:r>
              <a:rPr lang="en-US" sz="1400" dirty="0"/>
              <a:t> command an acronym for? What about the </a:t>
            </a:r>
            <a:r>
              <a:rPr lang="en-US" sz="1400" i="1" dirty="0"/>
              <a:t>cd</a:t>
            </a:r>
            <a:r>
              <a:rPr lang="en-US" sz="1400" dirty="0"/>
              <a:t> command?</a:t>
            </a:r>
          </a:p>
          <a:p>
            <a:pPr indent="-228600">
              <a:buFont typeface="Arial" panose="020B0604020202020204" pitchFamily="34" charset="0"/>
              <a:buChar char="•"/>
            </a:pPr>
            <a:r>
              <a:rPr lang="en-US" sz="1400" dirty="0"/>
              <a:t>Answer here: Print Working Directory and it tells you the absolute pathname of the directory your currently in. the cd command stands for ‘change directory’. It will allow you to change which directory you are currently accessing.</a:t>
            </a:r>
          </a:p>
          <a:p>
            <a:endParaRPr lang="en-US" sz="1400" dirty="0"/>
          </a:p>
          <a:p>
            <a:pPr indent="-228600">
              <a:buFont typeface="Arial" panose="020B0604020202020204" pitchFamily="34" charset="0"/>
              <a:buChar char="•"/>
            </a:pPr>
            <a:r>
              <a:rPr lang="en-US" sz="1400" dirty="0"/>
              <a:t>2. Explain the differences between a relative path and an absolute/full path in Linux.</a:t>
            </a:r>
          </a:p>
          <a:p>
            <a:pPr indent="-228600">
              <a:buFont typeface="Arial" panose="020B0604020202020204" pitchFamily="34" charset="0"/>
              <a:buChar char="•"/>
            </a:pPr>
            <a:r>
              <a:rPr lang="en-US" sz="1400" dirty="0"/>
              <a:t>Answer here: A relative path is a file or subdirectory inside of a directory such as in the Documents directory ”</a:t>
            </a:r>
            <a:r>
              <a:rPr lang="en-US" sz="1400" dirty="0" err="1"/>
              <a:t>test.txt</a:t>
            </a:r>
            <a:r>
              <a:rPr lang="en-US" sz="1400" dirty="0"/>
              <a:t>” but absolute path would be “/Documents/</a:t>
            </a:r>
            <a:r>
              <a:rPr lang="en-US" sz="1400" dirty="0" err="1"/>
              <a:t>test.txt</a:t>
            </a:r>
            <a:r>
              <a:rPr lang="en-US" sz="1400" dirty="0"/>
              <a:t>”</a:t>
            </a:r>
          </a:p>
          <a:p>
            <a:endParaRPr lang="en-US" sz="1400" dirty="0"/>
          </a:p>
          <a:p>
            <a:pPr indent="-228600">
              <a:buFont typeface="Arial" panose="020B0604020202020204" pitchFamily="34" charset="0"/>
              <a:buChar char="•"/>
            </a:pPr>
            <a:r>
              <a:rPr lang="en-US" sz="1400" dirty="0"/>
              <a:t>References:</a:t>
            </a:r>
          </a:p>
          <a:p>
            <a:pPr indent="-228600">
              <a:buFont typeface="Arial" panose="020B0604020202020204" pitchFamily="34" charset="0"/>
              <a:buChar char="•"/>
            </a:pPr>
            <a:r>
              <a:rPr lang="en-US" sz="1400" dirty="0"/>
              <a:t>1. Linux+ and LPIC-1: Guide to Linux Certification</a:t>
            </a:r>
          </a:p>
          <a:p>
            <a:pPr indent="-228600">
              <a:buFont typeface="Arial" panose="020B0604020202020204" pitchFamily="34" charset="0"/>
              <a:buChar char="•"/>
            </a:pPr>
            <a:r>
              <a:rPr lang="en-US" sz="1400" dirty="0"/>
              <a:t>2. https://</a:t>
            </a:r>
            <a:r>
              <a:rPr lang="en-US" sz="1400" dirty="0" err="1"/>
              <a:t>en.wikipedia.org</a:t>
            </a:r>
            <a:r>
              <a:rPr lang="en-US" sz="1400" dirty="0"/>
              <a:t>/wiki/</a:t>
            </a:r>
            <a:r>
              <a:rPr lang="en-US" sz="1400" dirty="0" err="1"/>
              <a:t>Pwd</a:t>
            </a:r>
            <a:r>
              <a:rPr lang="en-US" sz="1400" dirty="0"/>
              <a:t>#:~:text=In%20Unix%2Dlike%20and%20some,directory%20to%20the%20standard%20output.</a:t>
            </a:r>
          </a:p>
          <a:p>
            <a:pPr indent="-228600">
              <a:buFont typeface="Arial" panose="020B0604020202020204" pitchFamily="34" charset="0"/>
              <a:buChar char="•"/>
            </a:pPr>
            <a:endParaRPr lang="en-US" sz="1400" dirty="0"/>
          </a:p>
          <a:p>
            <a:pPr indent="-228600">
              <a:buFont typeface="Arial" panose="020B0604020202020204" pitchFamily="34" charset="0"/>
              <a:buChar char="•"/>
            </a:pPr>
            <a:endParaRPr lang="en-US" sz="1400" dirty="0"/>
          </a:p>
          <a:p>
            <a:pPr indent="-228600">
              <a:buFont typeface="Arial" panose="020B0604020202020204" pitchFamily="34" charset="0"/>
              <a:buChar char="•"/>
            </a:pPr>
            <a:endParaRPr lang="en-US" sz="1400" dirty="0"/>
          </a:p>
        </p:txBody>
      </p:sp>
    </p:spTree>
    <p:extLst>
      <p:ext uri="{BB962C8B-B14F-4D97-AF65-F5344CB8AC3E}">
        <p14:creationId xmlns:p14="http://schemas.microsoft.com/office/powerpoint/2010/main" val="3232477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17" y="-1"/>
            <a:ext cx="5213267" cy="6883030"/>
            <a:chOff x="-19217" y="-1"/>
            <a:chExt cx="5213267" cy="6883030"/>
          </a:xfrm>
        </p:grpSpPr>
        <p:sp>
          <p:nvSpPr>
            <p:cNvPr id="23" name="Rectangle 22">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5" name="Rectangle 24">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755484" y="739835"/>
            <a:ext cx="3702580" cy="1616203"/>
          </a:xfrm>
        </p:spPr>
        <p:txBody>
          <a:bodyPr vert="horz" lIns="91440" tIns="45720" rIns="91440" bIns="45720" rtlCol="0" anchor="b">
            <a:normAutofit/>
          </a:bodyPr>
          <a:lstStyle/>
          <a:p>
            <a:pPr>
              <a:spcAft>
                <a:spcPts val="1200"/>
              </a:spcAft>
            </a:pPr>
            <a:r>
              <a:rPr lang="en-US" kern="1200">
                <a:solidFill>
                  <a:srgbClr val="FFFFFF"/>
                </a:solidFill>
                <a:latin typeface="+mj-lt"/>
                <a:ea typeface="+mj-ea"/>
                <a:cs typeface="+mj-cs"/>
              </a:rPr>
              <a:t>Create directories and files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755484" y="2459116"/>
            <a:ext cx="3702579" cy="3524823"/>
          </a:xfrm>
        </p:spPr>
        <p:txBody>
          <a:bodyPr vert="horz" lIns="91440" tIns="45720" rIns="91440" bIns="45720" rtlCol="0">
            <a:normAutofit/>
          </a:bodyPr>
          <a:lstStyle/>
          <a:p>
            <a:pPr indent="-228600">
              <a:buFont typeface="Arial" panose="020B0604020202020204" pitchFamily="34" charset="0"/>
              <a:buChar char="•"/>
            </a:pPr>
            <a:r>
              <a:rPr lang="en-US" sz="2000" dirty="0">
                <a:solidFill>
                  <a:srgbClr val="FFFFFF"/>
                </a:solidFill>
              </a:rPr>
              <a:t>In this portion of the first project, I did on the Linux virtual machine, I created the ‘</a:t>
            </a:r>
            <a:r>
              <a:rPr lang="en-US" sz="2000" dirty="0" err="1">
                <a:solidFill>
                  <a:srgbClr val="FFFFFF"/>
                </a:solidFill>
              </a:rPr>
              <a:t>JanFebSessions</a:t>
            </a:r>
            <a:r>
              <a:rPr lang="en-US" sz="2000" dirty="0">
                <a:solidFill>
                  <a:srgbClr val="FFFFFF"/>
                </a:solidFill>
              </a:rPr>
              <a:t>’ directory as well as the three course directories. I created three files to the directory. I also viewed the files shown in the ‘Course1’ directory while viewing the permissions. </a:t>
            </a:r>
          </a:p>
          <a:p>
            <a:pPr indent="-228600">
              <a:buFont typeface="Arial" panose="020B0604020202020204" pitchFamily="34" charset="0"/>
              <a:buChar char="•"/>
            </a:pPr>
            <a:endParaRPr lang="en-US" sz="2000" dirty="0">
              <a:solidFill>
                <a:srgbClr val="FFFFFF"/>
              </a:solidFill>
            </a:endParaRPr>
          </a:p>
        </p:txBody>
      </p:sp>
      <p:pic>
        <p:nvPicPr>
          <p:cNvPr id="10" name="Picture Placeholder 9" descr="A screenshot of a computer&#10;&#10;Description automatically generated">
            <a:extLst>
              <a:ext uri="{FF2B5EF4-FFF2-40B4-BE49-F238E27FC236}">
                <a16:creationId xmlns:a16="http://schemas.microsoft.com/office/drawing/2014/main" id="{6CD2BF35-DCFE-D408-A448-E89DB3790D16}"/>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27166" t="20803" r="23165" b="21321"/>
          <a:stretch/>
        </p:blipFill>
        <p:spPr>
          <a:xfrm>
            <a:off x="6005304" y="1239605"/>
            <a:ext cx="5407002" cy="4378788"/>
          </a:xfrm>
          <a:prstGeom prst="rect">
            <a:avLst/>
          </a:prstGeom>
        </p:spPr>
      </p:pic>
    </p:spTree>
    <p:extLst>
      <p:ext uri="{BB962C8B-B14F-4D97-AF65-F5344CB8AC3E}">
        <p14:creationId xmlns:p14="http://schemas.microsoft.com/office/powerpoint/2010/main" val="3064618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20" name="Rectangle 19">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Rectangle 21">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28214" y="1489363"/>
            <a:ext cx="3310215" cy="2987269"/>
          </a:xfrm>
        </p:spPr>
        <p:txBody>
          <a:bodyPr vert="horz" lIns="91440" tIns="45720" rIns="91440" bIns="45720" rtlCol="0" anchor="t">
            <a:normAutofit/>
          </a:bodyPr>
          <a:lstStyle/>
          <a:p>
            <a:pPr>
              <a:spcAft>
                <a:spcPts val="1200"/>
              </a:spcAft>
            </a:pPr>
            <a:r>
              <a:rPr lang="en-US" kern="1200">
                <a:solidFill>
                  <a:srgbClr val="FFFFFF"/>
                </a:solidFill>
                <a:latin typeface="+mj-lt"/>
                <a:ea typeface="+mj-ea"/>
                <a:cs typeface="+mj-cs"/>
              </a:rPr>
              <a:t>Copy and remove directories and files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8328214" y="3634154"/>
            <a:ext cx="3310215" cy="2338123"/>
          </a:xfrm>
        </p:spPr>
        <p:txBody>
          <a:bodyPr vert="horz" lIns="91440" tIns="45720" rIns="91440" bIns="45720" rtlCol="0" anchor="ctr">
            <a:normAutofit fontScale="92500" lnSpcReduction="20000"/>
          </a:bodyPr>
          <a:lstStyle/>
          <a:p>
            <a:r>
              <a:rPr lang="en-US" sz="2000" kern="1200" dirty="0">
                <a:solidFill>
                  <a:srgbClr val="FFFFFF"/>
                </a:solidFill>
                <a:latin typeface="+mn-lt"/>
                <a:ea typeface="+mn-ea"/>
                <a:cs typeface="+mn-cs"/>
              </a:rPr>
              <a:t>In this section, I copied the “Course” directories from the ”</a:t>
            </a:r>
            <a:r>
              <a:rPr lang="en-US" sz="2000" kern="1200" dirty="0" err="1">
                <a:solidFill>
                  <a:srgbClr val="FFFFFF"/>
                </a:solidFill>
                <a:latin typeface="+mn-lt"/>
                <a:ea typeface="+mn-ea"/>
                <a:cs typeface="+mn-cs"/>
              </a:rPr>
              <a:t>JanFebSession</a:t>
            </a:r>
            <a:r>
              <a:rPr lang="en-US" sz="2000" kern="1200" dirty="0">
                <a:solidFill>
                  <a:srgbClr val="FFFFFF"/>
                </a:solidFill>
                <a:latin typeface="+mn-lt"/>
                <a:ea typeface="+mn-ea"/>
                <a:cs typeface="+mn-cs"/>
              </a:rPr>
              <a:t>” directory to the ”</a:t>
            </a:r>
            <a:r>
              <a:rPr lang="en-US" sz="2000" kern="1200" dirty="0" err="1">
                <a:solidFill>
                  <a:srgbClr val="FFFFFF"/>
                </a:solidFill>
                <a:latin typeface="+mn-lt"/>
                <a:ea typeface="+mn-ea"/>
                <a:cs typeface="+mn-cs"/>
              </a:rPr>
              <a:t>MarAprSession</a:t>
            </a:r>
            <a:r>
              <a:rPr lang="en-US" sz="2000" kern="1200" dirty="0">
                <a:solidFill>
                  <a:srgbClr val="FFFFFF"/>
                </a:solidFill>
                <a:latin typeface="+mn-lt"/>
                <a:ea typeface="+mn-ea"/>
                <a:cs typeface="+mn-cs"/>
              </a:rPr>
              <a:t>” directory. I then removed the ”Course3” directory from the “</a:t>
            </a:r>
            <a:r>
              <a:rPr lang="en-US" sz="2000" kern="1200" dirty="0" err="1">
                <a:solidFill>
                  <a:srgbClr val="FFFFFF"/>
                </a:solidFill>
                <a:latin typeface="+mn-lt"/>
                <a:ea typeface="+mn-ea"/>
                <a:cs typeface="+mn-cs"/>
              </a:rPr>
              <a:t>MarAprSession</a:t>
            </a:r>
            <a:r>
              <a:rPr lang="en-US" sz="2000" kern="1200" dirty="0">
                <a:solidFill>
                  <a:srgbClr val="FFFFFF"/>
                </a:solidFill>
                <a:latin typeface="+mn-lt"/>
                <a:ea typeface="+mn-ea"/>
                <a:cs typeface="+mn-cs"/>
              </a:rPr>
              <a:t>” as well as the “Course1/file3”. I then viewed what remained in the directory tree of the two directories that I created.</a:t>
            </a:r>
          </a:p>
        </p:txBody>
      </p:sp>
      <p:pic>
        <p:nvPicPr>
          <p:cNvPr id="4" name="Picture Placeholder 3" descr="A screenshot of a computer&#10;&#10;Description automatically generated">
            <a:extLst>
              <a:ext uri="{FF2B5EF4-FFF2-40B4-BE49-F238E27FC236}">
                <a16:creationId xmlns:a16="http://schemas.microsoft.com/office/drawing/2014/main" id="{A37F77C6-4BB3-8A4C-5F22-2027C7E62C60}"/>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26970" t="21484" r="23522" b="3989"/>
          <a:stretch/>
        </p:blipFill>
        <p:spPr>
          <a:xfrm>
            <a:off x="1231350" y="684399"/>
            <a:ext cx="5270830" cy="5514449"/>
          </a:xfrm>
          <a:prstGeom prst="rect">
            <a:avLst/>
          </a:prstGeom>
        </p:spPr>
      </p:pic>
    </p:spTree>
    <p:extLst>
      <p:ext uri="{BB962C8B-B14F-4D97-AF65-F5344CB8AC3E}">
        <p14:creationId xmlns:p14="http://schemas.microsoft.com/office/powerpoint/2010/main" val="2633149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1095953A-7DC0-3F46-6E96-31FBC9B1A0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60503" y="-18309"/>
            <a:ext cx="4438566" cy="6883029"/>
            <a:chOff x="7760503" y="-18309"/>
            <a:chExt cx="4438566" cy="6883029"/>
          </a:xfrm>
        </p:grpSpPr>
        <p:sp>
          <p:nvSpPr>
            <p:cNvPr id="20" name="Rectangle 19">
              <a:extLst>
                <a:ext uri="{FF2B5EF4-FFF2-40B4-BE49-F238E27FC236}">
                  <a16:creationId xmlns:a16="http://schemas.microsoft.com/office/drawing/2014/main" id="{707A3D96-0FAB-1097-EDDA-3FEF83BF3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12" y="-11580"/>
              <a:ext cx="4431490" cy="6876300"/>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EAB96BF-DFB3-4E65-F857-5FB098087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760503" y="1713600"/>
              <a:ext cx="4431496"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Rectangle 21">
              <a:extLst>
                <a:ext uri="{FF2B5EF4-FFF2-40B4-BE49-F238E27FC236}">
                  <a16:creationId xmlns:a16="http://schemas.microsoft.com/office/drawing/2014/main" id="{1F350EA2-C795-0DD6-A39B-C92018940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509" y="-11586"/>
              <a:ext cx="3264743"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4AC1597-691C-C2BF-535E-B9DBBAA76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547151" y="1202115"/>
              <a:ext cx="6872341" cy="4431494"/>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28214" y="1489363"/>
            <a:ext cx="3310215" cy="2987269"/>
          </a:xfrm>
        </p:spPr>
        <p:txBody>
          <a:bodyPr vert="horz" lIns="91440" tIns="45720" rIns="91440" bIns="45720" rtlCol="0" anchor="t">
            <a:normAutofit/>
          </a:bodyPr>
          <a:lstStyle/>
          <a:p>
            <a:pPr>
              <a:spcAft>
                <a:spcPts val="1200"/>
              </a:spcAft>
            </a:pPr>
            <a:r>
              <a:rPr lang="en-US" kern="1200">
                <a:solidFill>
                  <a:srgbClr val="FFFFFF"/>
                </a:solidFill>
                <a:latin typeface="+mj-lt"/>
                <a:ea typeface="+mj-ea"/>
                <a:cs typeface="+mj-cs"/>
              </a:rPr>
              <a:t>Locate directories and files</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8328214" y="2766646"/>
            <a:ext cx="3310215" cy="3205631"/>
          </a:xfrm>
        </p:spPr>
        <p:txBody>
          <a:bodyPr vert="horz" lIns="91440" tIns="45720" rIns="91440" bIns="45720" rtlCol="0" anchor="ctr">
            <a:normAutofit lnSpcReduction="10000"/>
          </a:bodyPr>
          <a:lstStyle/>
          <a:p>
            <a:r>
              <a:rPr lang="en-US" sz="2000" kern="1200" dirty="0">
                <a:solidFill>
                  <a:srgbClr val="FFFFFF"/>
                </a:solidFill>
                <a:latin typeface="+mn-lt"/>
                <a:ea typeface="+mn-ea"/>
                <a:cs typeface="+mn-cs"/>
              </a:rPr>
              <a:t>In this part, I demonstrated locating directories and files using the “find” command and the “locate” command. In the first couple of examples, I show how to find the files containing “file” in the name under the home directory. I then updated the database using “updated” to get a more accurate search of directories from the ”locate” command.</a:t>
            </a:r>
          </a:p>
        </p:txBody>
      </p:sp>
      <p:pic>
        <p:nvPicPr>
          <p:cNvPr id="4" name="Picture Placeholder 3" descr="A screenshot of a computer&#10;&#10;Description automatically generated">
            <a:extLst>
              <a:ext uri="{FF2B5EF4-FFF2-40B4-BE49-F238E27FC236}">
                <a16:creationId xmlns:a16="http://schemas.microsoft.com/office/drawing/2014/main" id="{A75337DC-CA1B-9DAA-84AF-447727B7D5E1}"/>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27133" t="17405" r="23359" b="4383"/>
          <a:stretch/>
        </p:blipFill>
        <p:spPr>
          <a:xfrm>
            <a:off x="1355518" y="684399"/>
            <a:ext cx="5022494" cy="5514449"/>
          </a:xfrm>
          <a:prstGeom prst="rect">
            <a:avLst/>
          </a:prstGeom>
        </p:spPr>
      </p:pic>
    </p:spTree>
    <p:extLst>
      <p:ext uri="{BB962C8B-B14F-4D97-AF65-F5344CB8AC3E}">
        <p14:creationId xmlns:p14="http://schemas.microsoft.com/office/powerpoint/2010/main" val="1823218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E5539EC-8CB8-002F-68C6-6788402826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0" name="Rectangle 9">
              <a:extLst>
                <a:ext uri="{FF2B5EF4-FFF2-40B4-BE49-F238E27FC236}">
                  <a16:creationId xmlns:a16="http://schemas.microsoft.com/office/drawing/2014/main" id="{6C5D55A6-9EFD-CDA3-20CC-A99812CE1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5B6E73B-6DFD-AE6C-1628-DF8DC30085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0E00FC4-DDBC-F424-CF71-73AF7A28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737E22B-7BCB-4992-85CF-CCAF15D9C7BB}"/>
              </a:ext>
            </a:extLst>
          </p:cNvPr>
          <p:cNvSpPr>
            <a:spLocks noGrp="1"/>
          </p:cNvSpPr>
          <p:nvPr>
            <p:ph type="title"/>
          </p:nvPr>
        </p:nvSpPr>
        <p:spPr>
          <a:xfrm>
            <a:off x="876691" y="301843"/>
            <a:ext cx="10477109" cy="1003532"/>
          </a:xfrm>
        </p:spPr>
        <p:txBody>
          <a:bodyPr anchor="ctr">
            <a:normAutofit/>
          </a:bodyPr>
          <a:lstStyle/>
          <a:p>
            <a:pPr algn="ctr"/>
            <a:r>
              <a:rPr lang="en-US" sz="3200" dirty="0">
                <a:solidFill>
                  <a:srgbClr val="FFFFFF"/>
                </a:solidFill>
              </a:rPr>
              <a:t>Module 3 Overview</a:t>
            </a:r>
          </a:p>
        </p:txBody>
      </p:sp>
      <p:graphicFrame>
        <p:nvGraphicFramePr>
          <p:cNvPr id="4" name="Content Placeholder 3">
            <a:extLst>
              <a:ext uri="{FF2B5EF4-FFF2-40B4-BE49-F238E27FC236}">
                <a16:creationId xmlns:a16="http://schemas.microsoft.com/office/drawing/2014/main" id="{8C7E413A-6A9E-428D-A079-5F9139C3575C}"/>
              </a:ext>
            </a:extLst>
          </p:cNvPr>
          <p:cNvGraphicFramePr>
            <a:graphicFrameLocks noGrp="1"/>
          </p:cNvGraphicFramePr>
          <p:nvPr>
            <p:ph idx="1"/>
            <p:extLst>
              <p:ext uri="{D42A27DB-BD31-4B8C-83A1-F6EECF244321}">
                <p14:modId xmlns:p14="http://schemas.microsoft.com/office/powerpoint/2010/main" val="888417531"/>
              </p:ext>
            </p:extLst>
          </p:nvPr>
        </p:nvGraphicFramePr>
        <p:xfrm>
          <a:off x="876690" y="2271667"/>
          <a:ext cx="10439008" cy="3623220"/>
        </p:xfrm>
        <a:graphic>
          <a:graphicData uri="http://schemas.openxmlformats.org/drawingml/2006/table">
            <a:tbl>
              <a:tblPr firstRow="1" bandRow="1">
                <a:tableStyleId>{5C22544A-7EE6-4342-B048-85BDC9FD1C3A}</a:tableStyleId>
              </a:tblPr>
              <a:tblGrid>
                <a:gridCol w="10439008">
                  <a:extLst>
                    <a:ext uri="{9D8B030D-6E8A-4147-A177-3AD203B41FA5}">
                      <a16:colId xmlns:a16="http://schemas.microsoft.com/office/drawing/2014/main" val="2494064502"/>
                    </a:ext>
                  </a:extLst>
                </a:gridCol>
              </a:tblGrid>
              <a:tr h="724644">
                <a:tc>
                  <a:txBody>
                    <a:bodyPr/>
                    <a:lstStyle/>
                    <a:p>
                      <a:pPr algn="ctr"/>
                      <a:r>
                        <a:rPr lang="en-US" sz="3200"/>
                        <a:t>Activity</a:t>
                      </a:r>
                    </a:p>
                  </a:txBody>
                  <a:tcPr marL="164692" marR="164692" marT="82346" marB="82346"/>
                </a:tc>
                <a:extLst>
                  <a:ext uri="{0D108BD9-81ED-4DB2-BD59-A6C34878D82A}">
                    <a16:rowId xmlns:a16="http://schemas.microsoft.com/office/drawing/2014/main" val="2671127368"/>
                  </a:ext>
                </a:extLst>
              </a:tr>
              <a:tr h="724644">
                <a:tc>
                  <a:txBody>
                    <a:bodyPr/>
                    <a:lstStyle/>
                    <a:p>
                      <a:r>
                        <a:rPr lang="en-US" sz="3200"/>
                        <a:t>Create a shell script</a:t>
                      </a:r>
                    </a:p>
                  </a:txBody>
                  <a:tcPr marL="164692" marR="164692" marT="82346" marB="82346"/>
                </a:tc>
                <a:extLst>
                  <a:ext uri="{0D108BD9-81ED-4DB2-BD59-A6C34878D82A}">
                    <a16:rowId xmlns:a16="http://schemas.microsoft.com/office/drawing/2014/main" val="851364322"/>
                  </a:ext>
                </a:extLst>
              </a:tr>
              <a:tr h="724644">
                <a:tc>
                  <a:txBody>
                    <a:bodyPr/>
                    <a:lstStyle/>
                    <a:p>
                      <a:r>
                        <a:rPr lang="en-US" sz="3200" b="0"/>
                        <a:t>Change script file permissions</a:t>
                      </a:r>
                    </a:p>
                  </a:txBody>
                  <a:tcPr marL="164692" marR="164692" marT="82346" marB="82346"/>
                </a:tc>
                <a:extLst>
                  <a:ext uri="{0D108BD9-81ED-4DB2-BD59-A6C34878D82A}">
                    <a16:rowId xmlns:a16="http://schemas.microsoft.com/office/drawing/2014/main" val="1849096278"/>
                  </a:ext>
                </a:extLst>
              </a:tr>
              <a:tr h="724644">
                <a:tc>
                  <a:txBody>
                    <a:bodyPr/>
                    <a:lstStyle/>
                    <a:p>
                      <a:r>
                        <a:rPr lang="en-US" sz="3200" b="0"/>
                        <a:t>Set the PATH variable</a:t>
                      </a:r>
                    </a:p>
                  </a:txBody>
                  <a:tcPr marL="164692" marR="164692" marT="82346" marB="82346"/>
                </a:tc>
                <a:extLst>
                  <a:ext uri="{0D108BD9-81ED-4DB2-BD59-A6C34878D82A}">
                    <a16:rowId xmlns:a16="http://schemas.microsoft.com/office/drawing/2014/main" val="3328610493"/>
                  </a:ext>
                </a:extLst>
              </a:tr>
              <a:tr h="724644">
                <a:tc>
                  <a:txBody>
                    <a:bodyPr/>
                    <a:lstStyle/>
                    <a:p>
                      <a:r>
                        <a:rPr lang="en-US" sz="3200" b="0"/>
                        <a:t>Make the PATH variable permanent</a:t>
                      </a:r>
                    </a:p>
                  </a:txBody>
                  <a:tcPr marL="164692" marR="164692" marT="82346" marB="82346"/>
                </a:tc>
                <a:extLst>
                  <a:ext uri="{0D108BD9-81ED-4DB2-BD59-A6C34878D82A}">
                    <a16:rowId xmlns:a16="http://schemas.microsoft.com/office/drawing/2014/main" val="1027797878"/>
                  </a:ext>
                </a:extLst>
              </a:tr>
            </a:tbl>
          </a:graphicData>
        </a:graphic>
      </p:graphicFrame>
    </p:spTree>
    <p:extLst>
      <p:ext uri="{BB962C8B-B14F-4D97-AF65-F5344CB8AC3E}">
        <p14:creationId xmlns:p14="http://schemas.microsoft.com/office/powerpoint/2010/main" val="2145733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13" name="Rectangle 12">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76691" y="301843"/>
            <a:ext cx="10477109" cy="1003532"/>
          </a:xfrm>
        </p:spPr>
        <p:txBody>
          <a:bodyPr vert="horz" lIns="91440" tIns="45720" rIns="91440" bIns="45720" rtlCol="0" anchor="ctr">
            <a:normAutofit/>
          </a:bodyPr>
          <a:lstStyle/>
          <a:p>
            <a:r>
              <a:rPr lang="en-US" kern="1200">
                <a:solidFill>
                  <a:srgbClr val="FFFFFF"/>
                </a:solidFill>
                <a:latin typeface="+mj-lt"/>
                <a:ea typeface="+mj-ea"/>
                <a:cs typeface="+mj-cs"/>
              </a:rPr>
              <a:t>Create a shell script</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2241754" y="2308123"/>
            <a:ext cx="7720781" cy="3881661"/>
          </a:xfrm>
        </p:spPr>
        <p:txBody>
          <a:bodyPr vert="horz" lIns="91440" tIns="45720" rIns="91440" bIns="45720" rtlCol="0">
            <a:noAutofit/>
          </a:bodyPr>
          <a:lstStyle/>
          <a:p>
            <a:pPr indent="-228600">
              <a:buFont typeface="Arial" panose="020B0604020202020204" pitchFamily="34" charset="0"/>
              <a:buChar char="•"/>
            </a:pPr>
            <a:r>
              <a:rPr lang="en-US" sz="1400" dirty="0"/>
              <a:t>1. What are the file permissions of the script?</a:t>
            </a:r>
          </a:p>
          <a:p>
            <a:pPr indent="-228600">
              <a:buFont typeface="Arial" panose="020B0604020202020204" pitchFamily="34" charset="0"/>
              <a:buChar char="•"/>
            </a:pPr>
            <a:r>
              <a:rPr lang="en-US" sz="1400" dirty="0"/>
              <a:t>Answer here: The file permissions are –</a:t>
            </a:r>
            <a:r>
              <a:rPr lang="en-US" sz="1400" dirty="0" err="1"/>
              <a:t>rw</a:t>
            </a:r>
            <a:r>
              <a:rPr lang="en-US" sz="1400" dirty="0"/>
              <a:t>-</a:t>
            </a:r>
            <a:r>
              <a:rPr lang="en-US" sz="1400" dirty="0" err="1"/>
              <a:t>rw</a:t>
            </a:r>
            <a:r>
              <a:rPr lang="en-US" sz="1400" dirty="0"/>
              <a:t>-r– (User: read and write, Group: read and write, Other: read)</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2. What’s the name of the user-defined variable in the script?</a:t>
            </a:r>
          </a:p>
          <a:p>
            <a:pPr indent="-228600">
              <a:buFont typeface="Arial" panose="020B0604020202020204" pitchFamily="34" charset="0"/>
              <a:buChar char="•"/>
            </a:pPr>
            <a:r>
              <a:rPr lang="en-US" sz="1400" dirty="0"/>
              <a:t>Answer here: The user-defined variable in the script is $text</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3. Which redirection meta-character is used in the script? What does it do?</a:t>
            </a:r>
          </a:p>
          <a:p>
            <a:pPr indent="-228600">
              <a:buFont typeface="Arial" panose="020B0604020202020204" pitchFamily="34" charset="0"/>
              <a:buChar char="•"/>
            </a:pPr>
            <a:r>
              <a:rPr lang="en-US" sz="1400" dirty="0"/>
              <a:t>Answer here: The redirection meta-character is the &gt; meta-character that takes the output of the commands used and saves them in the file </a:t>
            </a:r>
            <a:r>
              <a:rPr lang="en-US" sz="1400" dirty="0" err="1"/>
              <a:t>MyToDoList</a:t>
            </a:r>
            <a:r>
              <a:rPr lang="en-US" sz="1400" dirty="0"/>
              <a:t>.</a:t>
            </a:r>
          </a:p>
          <a:p>
            <a:pPr indent="-228600">
              <a:buFont typeface="Arial" panose="020B0604020202020204" pitchFamily="34" charset="0"/>
              <a:buChar char="•"/>
            </a:pPr>
            <a:endParaRPr lang="en-US" sz="1400" dirty="0"/>
          </a:p>
          <a:p>
            <a:pPr indent="-228600">
              <a:buFont typeface="Arial" panose="020B0604020202020204" pitchFamily="34" charset="0"/>
              <a:buChar char="•"/>
            </a:pPr>
            <a:r>
              <a:rPr lang="en-US" sz="1400" dirty="0"/>
              <a:t>References:</a:t>
            </a:r>
          </a:p>
          <a:p>
            <a:pPr indent="-228600">
              <a:buFont typeface="Arial" panose="020B0604020202020204" pitchFamily="34" charset="0"/>
              <a:buChar char="•"/>
            </a:pPr>
            <a:r>
              <a:rPr lang="en-US" sz="1400" dirty="0"/>
              <a:t>1. Linux+ an LPIC-1 Guide to Linux Certification</a:t>
            </a:r>
          </a:p>
        </p:txBody>
      </p:sp>
    </p:spTree>
    <p:extLst>
      <p:ext uri="{BB962C8B-B14F-4D97-AF65-F5344CB8AC3E}">
        <p14:creationId xmlns:p14="http://schemas.microsoft.com/office/powerpoint/2010/main" val="15118484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7FF29DAF2B2474CAA0976D75413A80B" ma:contentTypeVersion="20" ma:contentTypeDescription="Create a new document." ma:contentTypeScope="" ma:versionID="f1a4acc4b85180fe6975a37171a89f22">
  <xsd:schema xmlns:xsd="http://www.w3.org/2001/XMLSchema" xmlns:xs="http://www.w3.org/2001/XMLSchema" xmlns:p="http://schemas.microsoft.com/office/2006/metadata/properties" xmlns:ns1="http://schemas.microsoft.com/sharepoint/v3" xmlns:ns3="f681fcbd-d5a2-4336-a092-82e7af704741" xmlns:ns4="c9140fa4-d231-4bf2-8e30-bda3cfa5fa06" targetNamespace="http://schemas.microsoft.com/office/2006/metadata/properties" ma:root="true" ma:fieldsID="d88427010be71365af5c7bdb809d71bb" ns1:_="" ns3:_="" ns4:_="">
    <xsd:import namespace="http://schemas.microsoft.com/sharepoint/v3"/>
    <xsd:import namespace="f681fcbd-d5a2-4336-a092-82e7af704741"/>
    <xsd:import namespace="c9140fa4-d231-4bf2-8e30-bda3cfa5fa06"/>
    <xsd:element name="properties">
      <xsd:complexType>
        <xsd:sequence>
          <xsd:element name="documentManagement">
            <xsd:complexType>
              <xsd:all>
                <xsd:element ref="ns3:MigrationWizId" minOccurs="0"/>
                <xsd:element ref="ns3:MigrationWizIdPermissions" minOccurs="0"/>
                <xsd:element ref="ns3:MigrationWizIdPermissionLevels" minOccurs="0"/>
                <xsd:element ref="ns3:MigrationWizIdDocumentLibraryPermissions" minOccurs="0"/>
                <xsd:element ref="ns3:MigrationWizIdSecurityGroups" minOccurs="0"/>
                <xsd:element ref="ns4:SharedWithUsers" minOccurs="0"/>
                <xsd:element ref="ns4:SharedWithDetails" minOccurs="0"/>
                <xsd:element ref="ns4:SharingHintHash"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3:MediaServiceGenerationTime" minOccurs="0"/>
                <xsd:element ref="ns3:MediaServiceEventHashCode" minOccurs="0"/>
                <xsd:element ref="ns1:_ip_UnifiedCompliancePolicyProperties" minOccurs="0"/>
                <xsd:element ref="ns1:_ip_UnifiedCompliancePolicyUIActio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4" nillable="true" ma:displayName="Unified Compliance Policy Properties" ma:hidden="true" ma:internalName="_ip_UnifiedCompliancePolicyProperties">
      <xsd:simpleType>
        <xsd:restriction base="dms:Note"/>
      </xsd:simpleType>
    </xsd:element>
    <xsd:element name="_ip_UnifiedCompliancePolicyUIAction" ma:index="2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681fcbd-d5a2-4336-a092-82e7af704741" elementFormDefault="qualified">
    <xsd:import namespace="http://schemas.microsoft.com/office/2006/documentManagement/types"/>
    <xsd:import namespace="http://schemas.microsoft.com/office/infopath/2007/PartnerControls"/>
    <xsd:element name="MigrationWizId" ma:index="8" nillable="true" ma:displayName="MigrationWizId" ma:internalName="MigrationWizId">
      <xsd:simpleType>
        <xsd:restriction base="dms:Text"/>
      </xsd:simpleType>
    </xsd:element>
    <xsd:element name="MigrationWizIdPermissions" ma:index="9" nillable="true" ma:displayName="MigrationWizIdPermissions" ma:internalName="MigrationWizIdPermissions">
      <xsd:simpleType>
        <xsd:restriction base="dms:Text"/>
      </xsd:simpleType>
    </xsd:element>
    <xsd:element name="MigrationWizIdPermissionLevels" ma:index="10" nillable="true" ma:displayName="MigrationWizIdPermissionLevels" ma:internalName="MigrationWizIdPermissionLevels">
      <xsd:simpleType>
        <xsd:restriction base="dms:Text"/>
      </xsd:simpleType>
    </xsd:element>
    <xsd:element name="MigrationWizIdDocumentLibraryPermissions" ma:index="11" nillable="true" ma:displayName="MigrationWizIdDocumentLibraryPermissions" ma:internalName="MigrationWizIdDocumentLibraryPermissions">
      <xsd:simpleType>
        <xsd:restriction base="dms:Text"/>
      </xsd:simpleType>
    </xsd:element>
    <xsd:element name="MigrationWizIdSecurityGroups" ma:index="12" nillable="true" ma:displayName="MigrationWizIdSecurityGroups" ma:internalName="MigrationWizIdSecurityGroups">
      <xsd:simpleType>
        <xsd:restriction base="dms:Text"/>
      </xsd:simpleType>
    </xsd:element>
    <xsd:element name="MediaServiceMetadata" ma:index="16" nillable="true" ma:displayName="MediaServiceMetadata" ma:hidden="true" ma:internalName="MediaServiceMetadata" ma:readOnly="true">
      <xsd:simpleType>
        <xsd:restriction base="dms:Note"/>
      </xsd:simpleType>
    </xsd:element>
    <xsd:element name="MediaServiceFastMetadata" ma:index="17" nillable="true" ma:displayName="MediaServiceFastMetadata" ma:hidden="true" ma:internalName="MediaServiceFastMetadata" ma:readOnly="true">
      <xsd:simpleType>
        <xsd:restriction base="dms:Note"/>
      </xsd:simpleType>
    </xsd:element>
    <xsd:element name="MediaServiceAutoTags" ma:index="18" nillable="true" ma:displayName="Tags" ma:internalName="MediaServiceAutoTags"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Location" ma:index="21" nillable="true" ma:displayName="Location" ma:internalName="MediaServiceLocation" ma:readOnly="true">
      <xsd:simpleType>
        <xsd:restriction base="dms:Text"/>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element name="MediaServiceAutoKeyPoints" ma:index="26" nillable="true" ma:displayName="MediaServiceAutoKeyPoints" ma:hidden="true" ma:internalName="MediaServiceAutoKeyPoints" ma:readOnly="true">
      <xsd:simpleType>
        <xsd:restriction base="dms:Note"/>
      </xsd:simpleType>
    </xsd:element>
    <xsd:element name="MediaServiceKeyPoints" ma:index="27"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9140fa4-d231-4bf2-8e30-bda3cfa5fa06"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igrationWizIdPermissions xmlns="f681fcbd-d5a2-4336-a092-82e7af704741" xsi:nil="true"/>
    <_ip_UnifiedCompliancePolicyUIAction xmlns="http://schemas.microsoft.com/sharepoint/v3" xsi:nil="true"/>
    <MigrationWizIdDocumentLibraryPermissions xmlns="f681fcbd-d5a2-4336-a092-82e7af704741" xsi:nil="true"/>
    <MigrationWizIdPermissionLevels xmlns="f681fcbd-d5a2-4336-a092-82e7af704741" xsi:nil="true"/>
    <MigrationWizId xmlns="f681fcbd-d5a2-4336-a092-82e7af704741" xsi:nil="true"/>
    <_ip_UnifiedCompliancePolicyProperties xmlns="http://schemas.microsoft.com/sharepoint/v3" xsi:nil="true"/>
    <MigrationWizIdSecurityGroups xmlns="f681fcbd-d5a2-4336-a092-82e7af704741" xsi:nil="true"/>
  </documentManagement>
</p:properties>
</file>

<file path=customXml/itemProps1.xml><?xml version="1.0" encoding="utf-8"?>
<ds:datastoreItem xmlns:ds="http://schemas.openxmlformats.org/officeDocument/2006/customXml" ds:itemID="{0D76A087-F172-46B9-A2DB-782D42C9C284}">
  <ds:schemaRefs>
    <ds:schemaRef ds:uri="http://schemas.microsoft.com/sharepoint/v3/contenttype/forms"/>
  </ds:schemaRefs>
</ds:datastoreItem>
</file>

<file path=customXml/itemProps2.xml><?xml version="1.0" encoding="utf-8"?>
<ds:datastoreItem xmlns:ds="http://schemas.openxmlformats.org/officeDocument/2006/customXml" ds:itemID="{36553AF5-258F-41BE-BCB0-58C2BB7241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f681fcbd-d5a2-4336-a092-82e7af704741"/>
    <ds:schemaRef ds:uri="c9140fa4-d231-4bf2-8e30-bda3cfa5fa0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19C8190-CE04-4B04-BDD3-98C89D360309}">
  <ds:schemaRefs>
    <ds:schemaRef ds:uri="http://purl.org/dc/elements/1.1/"/>
    <ds:schemaRef ds:uri="http://www.w3.org/XML/1998/namespace"/>
    <ds:schemaRef ds:uri="http://schemas.microsoft.com/office/2006/metadata/properties"/>
    <ds:schemaRef ds:uri="http://purl.org/dc/terms/"/>
    <ds:schemaRef ds:uri="http://schemas.microsoft.com/office/2006/documentManagement/types"/>
    <ds:schemaRef ds:uri="f681fcbd-d5a2-4336-a092-82e7af704741"/>
    <ds:schemaRef ds:uri="http://schemas.microsoft.com/office/infopath/2007/PartnerControls"/>
    <ds:schemaRef ds:uri="http://schemas.microsoft.com/sharepoint/v3"/>
    <ds:schemaRef ds:uri="http://schemas.openxmlformats.org/package/2006/metadata/core-properties"/>
    <ds:schemaRef ds:uri="c9140fa4-d231-4bf2-8e30-bda3cfa5fa06"/>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3799</TotalTime>
  <Words>1848</Words>
  <Application>Microsoft Macintosh PowerPoint</Application>
  <PresentationFormat>Widescreen</PresentationFormat>
  <Paragraphs>161</Paragraphs>
  <Slides>28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Times New Roman</vt:lpstr>
      <vt:lpstr>Office Theme</vt:lpstr>
      <vt:lpstr>Course Project</vt:lpstr>
      <vt:lpstr>Introduction</vt:lpstr>
      <vt:lpstr>Module 2 Overview</vt:lpstr>
      <vt:lpstr>Navigate the Linux filesystem tree</vt:lpstr>
      <vt:lpstr>Create directories and files</vt:lpstr>
      <vt:lpstr>Copy and remove directories and files</vt:lpstr>
      <vt:lpstr>Locate directories and files</vt:lpstr>
      <vt:lpstr>Module 3 Overview</vt:lpstr>
      <vt:lpstr>Create a shell script</vt:lpstr>
      <vt:lpstr>Change script file permissions</vt:lpstr>
      <vt:lpstr>Set the PATH variable</vt:lpstr>
      <vt:lpstr>Make the PATH variable permanent</vt:lpstr>
      <vt:lpstr>Module 4 Overview</vt:lpstr>
      <vt:lpstr>Add users and groups in CLI</vt:lpstr>
      <vt:lpstr>Test user and group settings</vt:lpstr>
      <vt:lpstr>Add users in GUI</vt:lpstr>
      <vt:lpstr>Remove users and groups</vt:lpstr>
      <vt:lpstr>Module 5 Overview</vt:lpstr>
      <vt:lpstr>Discover host IP configurations</vt:lpstr>
      <vt:lpstr>Manage network interfaces</vt:lpstr>
      <vt:lpstr>Use network utilities</vt:lpstr>
      <vt:lpstr>Module 6 Overview</vt:lpstr>
      <vt:lpstr>Monitor Linux processes</vt:lpstr>
      <vt:lpstr>Monitor user activities</vt:lpstr>
      <vt:lpstr>Monitor network bandwidth usage</vt:lpstr>
      <vt:lpstr>Challenges</vt:lpstr>
      <vt:lpstr>Career Skills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CEIS101 Module 1</dc:title>
  <dc:creator>William Sullivan</dc:creator>
  <cp:lastModifiedBy>Jon Weidman</cp:lastModifiedBy>
  <cp:revision>72</cp:revision>
  <dcterms:created xsi:type="dcterms:W3CDTF">2018-12-20T22:43:36Z</dcterms:created>
  <dcterms:modified xsi:type="dcterms:W3CDTF">2024-06-17T06:43:48Z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0x01010007FF29DAF2B2474CAA0976D75413A80B</vt:lpwstr>
  </property>
</Properties>
</file>

<file path=docProps/thumbnail.jpeg>
</file>